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 id="2147483719" r:id="rId2"/>
  </p:sldMasterIdLst>
  <p:notesMasterIdLst>
    <p:notesMasterId r:id="rId23"/>
  </p:notesMasterIdLst>
  <p:handoutMasterIdLst>
    <p:handoutMasterId r:id="rId24"/>
  </p:handoutMasterIdLst>
  <p:sldIdLst>
    <p:sldId id="257" r:id="rId3"/>
    <p:sldId id="369" r:id="rId4"/>
    <p:sldId id="368" r:id="rId5"/>
    <p:sldId id="338" r:id="rId6"/>
    <p:sldId id="349" r:id="rId7"/>
    <p:sldId id="357" r:id="rId8"/>
    <p:sldId id="341" r:id="rId9"/>
    <p:sldId id="370" r:id="rId10"/>
    <p:sldId id="384" r:id="rId11"/>
    <p:sldId id="385" r:id="rId12"/>
    <p:sldId id="372" r:id="rId13"/>
    <p:sldId id="373" r:id="rId14"/>
    <p:sldId id="374" r:id="rId15"/>
    <p:sldId id="379" r:id="rId16"/>
    <p:sldId id="383" r:id="rId17"/>
    <p:sldId id="375" r:id="rId18"/>
    <p:sldId id="377" r:id="rId19"/>
    <p:sldId id="378" r:id="rId20"/>
    <p:sldId id="367" r:id="rId21"/>
    <p:sldId id="381" r:id="rId22"/>
  </p:sldIdLst>
  <p:sldSz cx="9144000" cy="6858000" type="screen4x3"/>
  <p:notesSz cx="7019925" cy="9305925"/>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0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es, Monique" initials="MM" lastIdx="15" clrIdx="0">
    <p:extLst/>
  </p:cmAuthor>
  <p:cmAuthor id="2" name="Carol Rava" initials="CR" lastIdx="9" clrIdx="1">
    <p:extLst/>
  </p:cmAuthor>
  <p:cmAuthor id="3" name="Patrick, Steve" initials="PS" lastIdx="7" clrIdx="2"/>
  <p:cmAuthor id="4" name="Nicole Trimble" initials="NT" lastIdx="2" clrIdx="3"/>
  <p:cmAuthor id="5" name="Kimberly Shin" initials="KS" lastIdx="3" clrIdx="4"/>
  <p:cmAuthor id="6" name="Emma" initials="E"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C8604"/>
    <a:srgbClr val="FFFF66"/>
    <a:srgbClr val="F06C62"/>
    <a:srgbClr val="C39ED8"/>
    <a:srgbClr val="000000"/>
    <a:srgbClr val="FBD5D1"/>
    <a:srgbClr val="F38B83"/>
    <a:srgbClr val="F9D3F2"/>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7" autoAdjust="0"/>
    <p:restoredTop sz="85099" autoAdjust="0"/>
  </p:normalViewPr>
  <p:slideViewPr>
    <p:cSldViewPr snapToGrid="0" snapToObjects="1">
      <p:cViewPr varScale="1">
        <p:scale>
          <a:sx n="40" d="100"/>
          <a:sy n="40" d="100"/>
        </p:scale>
        <p:origin x="738" y="42"/>
      </p:cViewPr>
      <p:guideLst>
        <p:guide orient="horz" pos="2160"/>
        <p:guide pos="2880"/>
        <p:guide orient="horz" pos="406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FCE56-B997-490E-A1AD-DEA3F4471476}" type="doc">
      <dgm:prSet loTypeId="urn:microsoft.com/office/officeart/2009/3/layout/StepUpProcess" loCatId="process" qsTypeId="urn:microsoft.com/office/officeart/2005/8/quickstyle/3d1" qsCatId="3D" csTypeId="urn:microsoft.com/office/officeart/2005/8/colors/accent1_2" csCatId="accent1" phldr="1"/>
      <dgm:spPr/>
      <dgm:t>
        <a:bodyPr/>
        <a:lstStyle/>
        <a:p>
          <a:endParaRPr lang="en-US"/>
        </a:p>
      </dgm:t>
    </dgm:pt>
    <dgm:pt modelId="{D9CC68B3-9DF1-45E8-8A04-EB151812372D}">
      <dgm:prSet phldrT="[Text]" custT="1"/>
      <dgm:spPr/>
      <dgm:t>
        <a:bodyPr/>
        <a:lstStyle/>
        <a:p>
          <a:r>
            <a:rPr lang="en-US" sz="1400" b="1" dirty="0" smtClean="0">
              <a:solidFill>
                <a:srgbClr val="FF0000"/>
              </a:solidFill>
            </a:rPr>
            <a:t>Long-term Impact: Fewer youth in New Orleans are disconnected from education and employment. </a:t>
          </a:r>
          <a:endParaRPr lang="en-US" sz="1400">
            <a:solidFill>
              <a:srgbClr val="FF0000"/>
            </a:solidFill>
          </a:endParaRPr>
        </a:p>
      </dgm:t>
    </dgm:pt>
    <dgm:pt modelId="{B8717A49-CFF5-4DB7-A585-7E9D96E80555}" type="parTrans" cxnId="{B25E4C0F-FE7B-43C1-A8BE-970D75BAB5C1}">
      <dgm:prSet/>
      <dgm:spPr/>
      <dgm:t>
        <a:bodyPr/>
        <a:lstStyle/>
        <a:p>
          <a:endParaRPr lang="en-US"/>
        </a:p>
      </dgm:t>
    </dgm:pt>
    <dgm:pt modelId="{08B0D2EF-11C0-4549-A76E-5B741A49C9C3}" type="sibTrans" cxnId="{B25E4C0F-FE7B-43C1-A8BE-970D75BAB5C1}">
      <dgm:prSet/>
      <dgm:spPr/>
      <dgm:t>
        <a:bodyPr/>
        <a:lstStyle/>
        <a:p>
          <a:endParaRPr lang="en-US"/>
        </a:p>
      </dgm:t>
    </dgm:pt>
    <dgm:pt modelId="{2F6EEA8D-7906-45C8-AC4E-8CD89DD69958}">
      <dgm:prSet phldrT="[Text]" custT="1"/>
      <dgm:spPr/>
      <dgm:t>
        <a:bodyPr/>
        <a:lstStyle/>
        <a:p>
          <a:r>
            <a:rPr lang="en-US" sz="1400" b="0" i="0" dirty="0"/>
            <a:t>C. More opportunity youth are </a:t>
          </a:r>
          <a:r>
            <a:rPr lang="en-US" sz="1400" b="1" i="0" dirty="0"/>
            <a:t>employed toward high-wage, high-demand pathways</a:t>
          </a:r>
          <a:r>
            <a:rPr lang="en-US" sz="1400" b="0" i="0" dirty="0"/>
            <a:t>.</a:t>
          </a:r>
        </a:p>
      </dgm:t>
    </dgm:pt>
    <dgm:pt modelId="{F817C2D1-19D2-44C8-953D-FB0363C2A8AC}" type="parTrans" cxnId="{60C873DC-7B09-4D11-BD58-4EDA967986A7}">
      <dgm:prSet/>
      <dgm:spPr/>
      <dgm:t>
        <a:bodyPr/>
        <a:lstStyle/>
        <a:p>
          <a:endParaRPr lang="en-US"/>
        </a:p>
      </dgm:t>
    </dgm:pt>
    <dgm:pt modelId="{73BAE1F6-9AD4-4D71-BFE4-39A821AE8826}" type="sibTrans" cxnId="{60C873DC-7B09-4D11-BD58-4EDA967986A7}">
      <dgm:prSet/>
      <dgm:spPr/>
      <dgm:t>
        <a:bodyPr/>
        <a:lstStyle/>
        <a:p>
          <a:endParaRPr lang="en-US"/>
        </a:p>
      </dgm:t>
    </dgm:pt>
    <dgm:pt modelId="{8CF9642C-F346-4190-B474-9837D8FCC1D5}">
      <dgm:prSet phldrT="[Text]" custT="1"/>
      <dgm:spPr/>
      <dgm:t>
        <a:bodyPr/>
        <a:lstStyle/>
        <a:p>
          <a:r>
            <a:rPr lang="en-US" sz="1400" b="0" i="0"/>
            <a:t>B. More youth obtain high school </a:t>
          </a:r>
          <a:r>
            <a:rPr lang="en-US" sz="1400" b="1" i="0"/>
            <a:t>diploma or equivalency and complete postsecondary education and/or training</a:t>
          </a:r>
          <a:r>
            <a:rPr lang="en-US" sz="1400" b="0" i="0"/>
            <a:t>.</a:t>
          </a:r>
        </a:p>
      </dgm:t>
    </dgm:pt>
    <dgm:pt modelId="{9560C4AB-50C1-47AC-859B-3F6665BAAF48}" type="parTrans" cxnId="{A1EC6D5C-2A8F-4F68-8F28-5111CB294263}">
      <dgm:prSet/>
      <dgm:spPr/>
      <dgm:t>
        <a:bodyPr/>
        <a:lstStyle/>
        <a:p>
          <a:endParaRPr lang="en-US"/>
        </a:p>
      </dgm:t>
    </dgm:pt>
    <dgm:pt modelId="{18669052-4641-435D-B5CF-1D4AFAD1BDF9}" type="sibTrans" cxnId="{A1EC6D5C-2A8F-4F68-8F28-5111CB294263}">
      <dgm:prSet/>
      <dgm:spPr/>
      <dgm:t>
        <a:bodyPr/>
        <a:lstStyle/>
        <a:p>
          <a:endParaRPr lang="en-US"/>
        </a:p>
      </dgm:t>
    </dgm:pt>
    <dgm:pt modelId="{409512C0-92E5-4703-A7A9-74AACD614C21}">
      <dgm:prSet custT="1"/>
      <dgm:spPr/>
      <dgm:t>
        <a:bodyPr/>
        <a:lstStyle/>
        <a:p>
          <a:r>
            <a:rPr lang="en-US" sz="1400" b="0" i="0" dirty="0"/>
            <a:t>A. Opportunity youth receive </a:t>
          </a:r>
          <a:r>
            <a:rPr lang="en-US" sz="1400" b="1" i="0" dirty="0"/>
            <a:t>high-quality supports </a:t>
          </a:r>
          <a:r>
            <a:rPr lang="en-US" sz="1400" b="0" i="0" dirty="0"/>
            <a:t>necessary to progress along education and career pathways.</a:t>
          </a:r>
        </a:p>
      </dgm:t>
    </dgm:pt>
    <dgm:pt modelId="{159F6FA9-EE9B-4AA0-90EA-D6997AB995EF}" type="parTrans" cxnId="{A3BE766E-2486-4491-8937-F3F9A006AE35}">
      <dgm:prSet/>
      <dgm:spPr/>
      <dgm:t>
        <a:bodyPr/>
        <a:lstStyle/>
        <a:p>
          <a:endParaRPr lang="en-US"/>
        </a:p>
      </dgm:t>
    </dgm:pt>
    <dgm:pt modelId="{DFC9E569-9C05-4228-978E-264A8D618C0C}" type="sibTrans" cxnId="{A3BE766E-2486-4491-8937-F3F9A006AE35}">
      <dgm:prSet/>
      <dgm:spPr/>
      <dgm:t>
        <a:bodyPr/>
        <a:lstStyle/>
        <a:p>
          <a:endParaRPr lang="en-US"/>
        </a:p>
      </dgm:t>
    </dgm:pt>
    <dgm:pt modelId="{A1708896-8F4B-45FC-9331-1832C113D79F}" type="pres">
      <dgm:prSet presAssocID="{B96FCE56-B997-490E-A1AD-DEA3F4471476}" presName="rootnode" presStyleCnt="0">
        <dgm:presLayoutVars>
          <dgm:chMax/>
          <dgm:chPref/>
          <dgm:dir val="rev"/>
          <dgm:animLvl val="lvl"/>
        </dgm:presLayoutVars>
      </dgm:prSet>
      <dgm:spPr/>
      <dgm:t>
        <a:bodyPr/>
        <a:lstStyle/>
        <a:p>
          <a:endParaRPr lang="en-US"/>
        </a:p>
      </dgm:t>
    </dgm:pt>
    <dgm:pt modelId="{B4A278C5-022B-44D9-A77C-E218B1E6ED48}" type="pres">
      <dgm:prSet presAssocID="{D9CC68B3-9DF1-45E8-8A04-EB151812372D}" presName="composite" presStyleCnt="0"/>
      <dgm:spPr/>
    </dgm:pt>
    <dgm:pt modelId="{11CFE9E9-D44D-4464-982D-51CD36922CEC}" type="pres">
      <dgm:prSet presAssocID="{D9CC68B3-9DF1-45E8-8A04-EB151812372D}" presName="LShape" presStyleLbl="alignNode1" presStyleIdx="0" presStyleCnt="7" custScaleX="96588" custLinFactNeighborX="1340" custLinFactNeighborY="-654"/>
      <dgm:spPr>
        <a:solidFill>
          <a:srgbClr val="0B153B"/>
        </a:solidFill>
      </dgm:spPr>
    </dgm:pt>
    <dgm:pt modelId="{2122A309-6A8B-42C1-8D48-6BA47A7147E6}" type="pres">
      <dgm:prSet presAssocID="{D9CC68B3-9DF1-45E8-8A04-EB151812372D}" presName="ParentText" presStyleLbl="revTx" presStyleIdx="0" presStyleCnt="4" custScaleX="97051" custLinFactNeighborX="2590">
        <dgm:presLayoutVars>
          <dgm:chMax val="0"/>
          <dgm:chPref val="0"/>
          <dgm:bulletEnabled val="1"/>
        </dgm:presLayoutVars>
      </dgm:prSet>
      <dgm:spPr/>
      <dgm:t>
        <a:bodyPr/>
        <a:lstStyle/>
        <a:p>
          <a:endParaRPr lang="en-US"/>
        </a:p>
      </dgm:t>
    </dgm:pt>
    <dgm:pt modelId="{53BA58F0-2292-4091-BA36-EAA3384A8FE8}" type="pres">
      <dgm:prSet presAssocID="{D9CC68B3-9DF1-45E8-8A04-EB151812372D}" presName="Triangle" presStyleLbl="alignNode1" presStyleIdx="1" presStyleCnt="7" custLinFactNeighborX="22845"/>
      <dgm:spPr>
        <a:solidFill>
          <a:srgbClr val="E62026"/>
        </a:solidFill>
        <a:ln>
          <a:solidFill>
            <a:srgbClr val="E62026"/>
          </a:solidFill>
        </a:ln>
      </dgm:spPr>
    </dgm:pt>
    <dgm:pt modelId="{24CACAE5-6A64-4101-A6BA-C10B554D0001}" type="pres">
      <dgm:prSet presAssocID="{08B0D2EF-11C0-4549-A76E-5B741A49C9C3}" presName="sibTrans" presStyleCnt="0"/>
      <dgm:spPr/>
    </dgm:pt>
    <dgm:pt modelId="{888B05A7-1A1B-451B-928C-7C581EF3491E}" type="pres">
      <dgm:prSet presAssocID="{08B0D2EF-11C0-4549-A76E-5B741A49C9C3}" presName="space" presStyleCnt="0"/>
      <dgm:spPr/>
    </dgm:pt>
    <dgm:pt modelId="{A1FD033A-58E8-4D2A-89C5-BEDFBE4BEA72}" type="pres">
      <dgm:prSet presAssocID="{2F6EEA8D-7906-45C8-AC4E-8CD89DD69958}" presName="composite" presStyleCnt="0"/>
      <dgm:spPr/>
    </dgm:pt>
    <dgm:pt modelId="{65ADDA9C-E08E-4CD3-95F1-226B2F807CF7}" type="pres">
      <dgm:prSet presAssocID="{2F6EEA8D-7906-45C8-AC4E-8CD89DD69958}" presName="LShape" presStyleLbl="alignNode1" presStyleIdx="2" presStyleCnt="7" custScaleX="113501" custLinFactNeighborX="7738"/>
      <dgm:spPr>
        <a:solidFill>
          <a:srgbClr val="0B153B"/>
        </a:solidFill>
      </dgm:spPr>
    </dgm:pt>
    <dgm:pt modelId="{B8483207-C7CC-4A55-B26F-9183CD69EA9D}" type="pres">
      <dgm:prSet presAssocID="{2F6EEA8D-7906-45C8-AC4E-8CD89DD69958}" presName="ParentText" presStyleLbl="revTx" presStyleIdx="1" presStyleCnt="4" custScaleX="115445" custLinFactNeighborX="11568">
        <dgm:presLayoutVars>
          <dgm:chMax val="0"/>
          <dgm:chPref val="0"/>
          <dgm:bulletEnabled val="1"/>
        </dgm:presLayoutVars>
      </dgm:prSet>
      <dgm:spPr/>
      <dgm:t>
        <a:bodyPr/>
        <a:lstStyle/>
        <a:p>
          <a:endParaRPr lang="en-US"/>
        </a:p>
      </dgm:t>
    </dgm:pt>
    <dgm:pt modelId="{B29D8E7F-E0F0-43AE-944C-89593542E403}" type="pres">
      <dgm:prSet presAssocID="{2F6EEA8D-7906-45C8-AC4E-8CD89DD69958}" presName="Triangle" presStyleLbl="alignNode1" presStyleIdx="3" presStyleCnt="7" custLinFactNeighborX="9040"/>
      <dgm:spPr>
        <a:solidFill>
          <a:srgbClr val="E62026"/>
        </a:solidFill>
        <a:ln>
          <a:solidFill>
            <a:srgbClr val="E62026"/>
          </a:solidFill>
        </a:ln>
      </dgm:spPr>
    </dgm:pt>
    <dgm:pt modelId="{F571662B-8A3F-47AF-8418-BA9D04E9FAB8}" type="pres">
      <dgm:prSet presAssocID="{73BAE1F6-9AD4-4D71-BFE4-39A821AE8826}" presName="sibTrans" presStyleCnt="0"/>
      <dgm:spPr/>
    </dgm:pt>
    <dgm:pt modelId="{0139CD86-7B14-4F0A-8863-FF3ADD2F685A}" type="pres">
      <dgm:prSet presAssocID="{73BAE1F6-9AD4-4D71-BFE4-39A821AE8826}" presName="space" presStyleCnt="0"/>
      <dgm:spPr/>
    </dgm:pt>
    <dgm:pt modelId="{34F578D1-5D9B-4D54-9A82-1CB672500CC5}" type="pres">
      <dgm:prSet presAssocID="{8CF9642C-F346-4190-B474-9837D8FCC1D5}" presName="composite" presStyleCnt="0"/>
      <dgm:spPr/>
    </dgm:pt>
    <dgm:pt modelId="{70FCBFB8-17E7-464E-A58E-770FF087C931}" type="pres">
      <dgm:prSet presAssocID="{8CF9642C-F346-4190-B474-9837D8FCC1D5}" presName="LShape" presStyleLbl="alignNode1" presStyleIdx="4" presStyleCnt="7" custScaleX="96505" custLinFactNeighborX="-3136"/>
      <dgm:spPr>
        <a:solidFill>
          <a:srgbClr val="0B153B"/>
        </a:solidFill>
      </dgm:spPr>
    </dgm:pt>
    <dgm:pt modelId="{52FF8A65-CA69-42BC-9CD6-E5D5ADAF9829}" type="pres">
      <dgm:prSet presAssocID="{8CF9642C-F346-4190-B474-9837D8FCC1D5}" presName="ParentText" presStyleLbl="revTx" presStyleIdx="2" presStyleCnt="4" custScaleX="95250" custLinFactNeighborX="-1808">
        <dgm:presLayoutVars>
          <dgm:chMax val="0"/>
          <dgm:chPref val="0"/>
          <dgm:bulletEnabled val="1"/>
        </dgm:presLayoutVars>
      </dgm:prSet>
      <dgm:spPr/>
      <dgm:t>
        <a:bodyPr/>
        <a:lstStyle/>
        <a:p>
          <a:endParaRPr lang="en-US"/>
        </a:p>
      </dgm:t>
    </dgm:pt>
    <dgm:pt modelId="{BD75A702-36EF-44D0-8211-25C712981383}" type="pres">
      <dgm:prSet presAssocID="{8CF9642C-F346-4190-B474-9837D8FCC1D5}" presName="Triangle" presStyleLbl="alignNode1" presStyleIdx="5" presStyleCnt="7" custLinFactNeighborX="-13828"/>
      <dgm:spPr>
        <a:solidFill>
          <a:srgbClr val="E62026"/>
        </a:solidFill>
        <a:ln>
          <a:solidFill>
            <a:srgbClr val="E62026"/>
          </a:solidFill>
        </a:ln>
      </dgm:spPr>
    </dgm:pt>
    <dgm:pt modelId="{3C967687-1C35-4014-9EB1-E07228EF7B49}" type="pres">
      <dgm:prSet presAssocID="{18669052-4641-435D-B5CF-1D4AFAD1BDF9}" presName="sibTrans" presStyleCnt="0"/>
      <dgm:spPr/>
    </dgm:pt>
    <dgm:pt modelId="{4D6A7630-CCB9-4B8B-9DF7-A39C11C33B2D}" type="pres">
      <dgm:prSet presAssocID="{18669052-4641-435D-B5CF-1D4AFAD1BDF9}" presName="space" presStyleCnt="0"/>
      <dgm:spPr/>
    </dgm:pt>
    <dgm:pt modelId="{3DA9BE02-1E41-4B7C-82FE-9A8D45A7CC95}" type="pres">
      <dgm:prSet presAssocID="{409512C0-92E5-4703-A7A9-74AACD614C21}" presName="composite" presStyleCnt="0"/>
      <dgm:spPr/>
    </dgm:pt>
    <dgm:pt modelId="{2396B33F-598C-4B2F-9ACB-0DA6177F395E}" type="pres">
      <dgm:prSet presAssocID="{409512C0-92E5-4703-A7A9-74AACD614C21}" presName="LShape" presStyleLbl="alignNode1" presStyleIdx="6" presStyleCnt="7" custScaleX="104843"/>
      <dgm:spPr>
        <a:solidFill>
          <a:srgbClr val="0B153B"/>
        </a:solidFill>
      </dgm:spPr>
    </dgm:pt>
    <dgm:pt modelId="{0A97996B-1857-41CB-83B0-F194D6C79925}" type="pres">
      <dgm:prSet presAssocID="{409512C0-92E5-4703-A7A9-74AACD614C21}" presName="ParentText" presStyleLbl="revTx" presStyleIdx="3" presStyleCnt="4" custScaleX="106170" custLinFactNeighborX="1671">
        <dgm:presLayoutVars>
          <dgm:chMax val="0"/>
          <dgm:chPref val="0"/>
          <dgm:bulletEnabled val="1"/>
        </dgm:presLayoutVars>
      </dgm:prSet>
      <dgm:spPr/>
      <dgm:t>
        <a:bodyPr/>
        <a:lstStyle/>
        <a:p>
          <a:endParaRPr lang="en-US"/>
        </a:p>
      </dgm:t>
    </dgm:pt>
  </dgm:ptLst>
  <dgm:cxnLst>
    <dgm:cxn modelId="{CA7697C8-C4E8-46AC-9F2B-9A520C6BBCA6}" type="presOf" srcId="{8CF9642C-F346-4190-B474-9837D8FCC1D5}" destId="{52FF8A65-CA69-42BC-9CD6-E5D5ADAF9829}" srcOrd="0" destOrd="0" presId="urn:microsoft.com/office/officeart/2009/3/layout/StepUpProcess"/>
    <dgm:cxn modelId="{A1EC6D5C-2A8F-4F68-8F28-5111CB294263}" srcId="{B96FCE56-B997-490E-A1AD-DEA3F4471476}" destId="{8CF9642C-F346-4190-B474-9837D8FCC1D5}" srcOrd="2" destOrd="0" parTransId="{9560C4AB-50C1-47AC-859B-3F6665BAAF48}" sibTransId="{18669052-4641-435D-B5CF-1D4AFAD1BDF9}"/>
    <dgm:cxn modelId="{2251C5B5-FDE8-4A25-8D23-C81D5333462F}" type="presOf" srcId="{D9CC68B3-9DF1-45E8-8A04-EB151812372D}" destId="{2122A309-6A8B-42C1-8D48-6BA47A7147E6}" srcOrd="0" destOrd="0" presId="urn:microsoft.com/office/officeart/2009/3/layout/StepUpProcess"/>
    <dgm:cxn modelId="{A3BE766E-2486-4491-8937-F3F9A006AE35}" srcId="{B96FCE56-B997-490E-A1AD-DEA3F4471476}" destId="{409512C0-92E5-4703-A7A9-74AACD614C21}" srcOrd="3" destOrd="0" parTransId="{159F6FA9-EE9B-4AA0-90EA-D6997AB995EF}" sibTransId="{DFC9E569-9C05-4228-978E-264A8D618C0C}"/>
    <dgm:cxn modelId="{B25E4C0F-FE7B-43C1-A8BE-970D75BAB5C1}" srcId="{B96FCE56-B997-490E-A1AD-DEA3F4471476}" destId="{D9CC68B3-9DF1-45E8-8A04-EB151812372D}" srcOrd="0" destOrd="0" parTransId="{B8717A49-CFF5-4DB7-A585-7E9D96E80555}" sibTransId="{08B0D2EF-11C0-4549-A76E-5B741A49C9C3}"/>
    <dgm:cxn modelId="{60C873DC-7B09-4D11-BD58-4EDA967986A7}" srcId="{B96FCE56-B997-490E-A1AD-DEA3F4471476}" destId="{2F6EEA8D-7906-45C8-AC4E-8CD89DD69958}" srcOrd="1" destOrd="0" parTransId="{F817C2D1-19D2-44C8-953D-FB0363C2A8AC}" sibTransId="{73BAE1F6-9AD4-4D71-BFE4-39A821AE8826}"/>
    <dgm:cxn modelId="{F369BCA3-1680-4766-8771-A49D7F6C5294}" type="presOf" srcId="{2F6EEA8D-7906-45C8-AC4E-8CD89DD69958}" destId="{B8483207-C7CC-4A55-B26F-9183CD69EA9D}" srcOrd="0" destOrd="0" presId="urn:microsoft.com/office/officeart/2009/3/layout/StepUpProcess"/>
    <dgm:cxn modelId="{09F8B8A9-1599-4345-9C3E-7DCBDD063659}" type="presOf" srcId="{409512C0-92E5-4703-A7A9-74AACD614C21}" destId="{0A97996B-1857-41CB-83B0-F194D6C79925}" srcOrd="0" destOrd="0" presId="urn:microsoft.com/office/officeart/2009/3/layout/StepUpProcess"/>
    <dgm:cxn modelId="{7EBC42A5-5145-4381-B3C6-95169F601C9E}" type="presOf" srcId="{B96FCE56-B997-490E-A1AD-DEA3F4471476}" destId="{A1708896-8F4B-45FC-9331-1832C113D79F}" srcOrd="0" destOrd="0" presId="urn:microsoft.com/office/officeart/2009/3/layout/StepUpProcess"/>
    <dgm:cxn modelId="{5483B588-CE48-4230-94DE-D34859FBB6CE}" type="presParOf" srcId="{A1708896-8F4B-45FC-9331-1832C113D79F}" destId="{B4A278C5-022B-44D9-A77C-E218B1E6ED48}" srcOrd="0" destOrd="0" presId="urn:microsoft.com/office/officeart/2009/3/layout/StepUpProcess"/>
    <dgm:cxn modelId="{780F55E9-DA08-410C-8883-4D679435F216}" type="presParOf" srcId="{B4A278C5-022B-44D9-A77C-E218B1E6ED48}" destId="{11CFE9E9-D44D-4464-982D-51CD36922CEC}" srcOrd="0" destOrd="0" presId="urn:microsoft.com/office/officeart/2009/3/layout/StepUpProcess"/>
    <dgm:cxn modelId="{F69B1FB9-10A9-45C8-9DF5-3558CDF152F3}" type="presParOf" srcId="{B4A278C5-022B-44D9-A77C-E218B1E6ED48}" destId="{2122A309-6A8B-42C1-8D48-6BA47A7147E6}" srcOrd="1" destOrd="0" presId="urn:microsoft.com/office/officeart/2009/3/layout/StepUpProcess"/>
    <dgm:cxn modelId="{75840E53-3898-405A-AA69-36331461C757}" type="presParOf" srcId="{B4A278C5-022B-44D9-A77C-E218B1E6ED48}" destId="{53BA58F0-2292-4091-BA36-EAA3384A8FE8}" srcOrd="2" destOrd="0" presId="urn:microsoft.com/office/officeart/2009/3/layout/StepUpProcess"/>
    <dgm:cxn modelId="{D5B41B00-5027-41E9-8E2E-A0B85E50E4D3}" type="presParOf" srcId="{A1708896-8F4B-45FC-9331-1832C113D79F}" destId="{24CACAE5-6A64-4101-A6BA-C10B554D0001}" srcOrd="1" destOrd="0" presId="urn:microsoft.com/office/officeart/2009/3/layout/StepUpProcess"/>
    <dgm:cxn modelId="{8CE91972-19A9-4FC1-9992-4B12DF0F617C}" type="presParOf" srcId="{24CACAE5-6A64-4101-A6BA-C10B554D0001}" destId="{888B05A7-1A1B-451B-928C-7C581EF3491E}" srcOrd="0" destOrd="0" presId="urn:microsoft.com/office/officeart/2009/3/layout/StepUpProcess"/>
    <dgm:cxn modelId="{D4766C18-6A5B-457D-B8AC-8E10445BA3EE}" type="presParOf" srcId="{A1708896-8F4B-45FC-9331-1832C113D79F}" destId="{A1FD033A-58E8-4D2A-89C5-BEDFBE4BEA72}" srcOrd="2" destOrd="0" presId="urn:microsoft.com/office/officeart/2009/3/layout/StepUpProcess"/>
    <dgm:cxn modelId="{DA76F2E3-D53B-48FF-829F-E63ABC582799}" type="presParOf" srcId="{A1FD033A-58E8-4D2A-89C5-BEDFBE4BEA72}" destId="{65ADDA9C-E08E-4CD3-95F1-226B2F807CF7}" srcOrd="0" destOrd="0" presId="urn:microsoft.com/office/officeart/2009/3/layout/StepUpProcess"/>
    <dgm:cxn modelId="{F139CB03-6458-4963-87AA-658248809E1E}" type="presParOf" srcId="{A1FD033A-58E8-4D2A-89C5-BEDFBE4BEA72}" destId="{B8483207-C7CC-4A55-B26F-9183CD69EA9D}" srcOrd="1" destOrd="0" presId="urn:microsoft.com/office/officeart/2009/3/layout/StepUpProcess"/>
    <dgm:cxn modelId="{D2BD9B83-FC00-4A1B-B94D-B0701128F6C1}" type="presParOf" srcId="{A1FD033A-58E8-4D2A-89C5-BEDFBE4BEA72}" destId="{B29D8E7F-E0F0-43AE-944C-89593542E403}" srcOrd="2" destOrd="0" presId="urn:microsoft.com/office/officeart/2009/3/layout/StepUpProcess"/>
    <dgm:cxn modelId="{355DCA1A-67C1-4AD5-8F98-D3F7C743F3C3}" type="presParOf" srcId="{A1708896-8F4B-45FC-9331-1832C113D79F}" destId="{F571662B-8A3F-47AF-8418-BA9D04E9FAB8}" srcOrd="3" destOrd="0" presId="urn:microsoft.com/office/officeart/2009/3/layout/StepUpProcess"/>
    <dgm:cxn modelId="{119C1013-DD25-44AA-94BF-8714AEAFE8F3}" type="presParOf" srcId="{F571662B-8A3F-47AF-8418-BA9D04E9FAB8}" destId="{0139CD86-7B14-4F0A-8863-FF3ADD2F685A}" srcOrd="0" destOrd="0" presId="urn:microsoft.com/office/officeart/2009/3/layout/StepUpProcess"/>
    <dgm:cxn modelId="{8CC551F5-3D76-4BA6-8104-19F81FB790FA}" type="presParOf" srcId="{A1708896-8F4B-45FC-9331-1832C113D79F}" destId="{34F578D1-5D9B-4D54-9A82-1CB672500CC5}" srcOrd="4" destOrd="0" presId="urn:microsoft.com/office/officeart/2009/3/layout/StepUpProcess"/>
    <dgm:cxn modelId="{DF2072B7-A121-4AFD-ABF8-D63E565D9D5D}" type="presParOf" srcId="{34F578D1-5D9B-4D54-9A82-1CB672500CC5}" destId="{70FCBFB8-17E7-464E-A58E-770FF087C931}" srcOrd="0" destOrd="0" presId="urn:microsoft.com/office/officeart/2009/3/layout/StepUpProcess"/>
    <dgm:cxn modelId="{8F2C6BDB-835A-4C76-B278-6B4747533A88}" type="presParOf" srcId="{34F578D1-5D9B-4D54-9A82-1CB672500CC5}" destId="{52FF8A65-CA69-42BC-9CD6-E5D5ADAF9829}" srcOrd="1" destOrd="0" presId="urn:microsoft.com/office/officeart/2009/3/layout/StepUpProcess"/>
    <dgm:cxn modelId="{FDBB04DD-C23D-4281-AECA-0478FF8B0FE8}" type="presParOf" srcId="{34F578D1-5D9B-4D54-9A82-1CB672500CC5}" destId="{BD75A702-36EF-44D0-8211-25C712981383}" srcOrd="2" destOrd="0" presId="urn:microsoft.com/office/officeart/2009/3/layout/StepUpProcess"/>
    <dgm:cxn modelId="{E701260C-872C-4581-9662-C6A75996BCF3}" type="presParOf" srcId="{A1708896-8F4B-45FC-9331-1832C113D79F}" destId="{3C967687-1C35-4014-9EB1-E07228EF7B49}" srcOrd="5" destOrd="0" presId="urn:microsoft.com/office/officeart/2009/3/layout/StepUpProcess"/>
    <dgm:cxn modelId="{55F827F4-3CF1-4086-9804-61729BBB50DB}" type="presParOf" srcId="{3C967687-1C35-4014-9EB1-E07228EF7B49}" destId="{4D6A7630-CCB9-4B8B-9DF7-A39C11C33B2D}" srcOrd="0" destOrd="0" presId="urn:microsoft.com/office/officeart/2009/3/layout/StepUpProcess"/>
    <dgm:cxn modelId="{B3420B29-DFE8-4AE0-A9AB-74D761CC421F}" type="presParOf" srcId="{A1708896-8F4B-45FC-9331-1832C113D79F}" destId="{3DA9BE02-1E41-4B7C-82FE-9A8D45A7CC95}" srcOrd="6" destOrd="0" presId="urn:microsoft.com/office/officeart/2009/3/layout/StepUpProcess"/>
    <dgm:cxn modelId="{2C803448-42EC-4D4E-B6B7-62C900BB64E4}" type="presParOf" srcId="{3DA9BE02-1E41-4B7C-82FE-9A8D45A7CC95}" destId="{2396B33F-598C-4B2F-9ACB-0DA6177F395E}" srcOrd="0" destOrd="0" presId="urn:microsoft.com/office/officeart/2009/3/layout/StepUpProcess"/>
    <dgm:cxn modelId="{0E466D32-6667-4616-9B0F-76133E6196F1}" type="presParOf" srcId="{3DA9BE02-1E41-4B7C-82FE-9A8D45A7CC95}" destId="{0A97996B-1857-41CB-83B0-F194D6C7992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9" tIns="46635" rIns="93269" bIns="46635"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69" tIns="46635" rIns="93269" bIns="46635" rtlCol="0"/>
          <a:lstStyle>
            <a:lvl1pPr algn="r">
              <a:defRPr sz="1200"/>
            </a:lvl1pPr>
          </a:lstStyle>
          <a:p>
            <a:fld id="{753538D1-0A2B-A942-B703-D6FD7A06C05B}" type="datetimeFigureOut">
              <a:rPr lang="en-US" smtClean="0"/>
              <a:t>2/1/2017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69" tIns="46635" rIns="93269" bIns="46635"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69" tIns="46635" rIns="93269" bIns="46635" rtlCol="0" anchor="b"/>
          <a:lstStyle>
            <a:lvl1pPr algn="r">
              <a:defRPr sz="1200"/>
            </a:lvl1pPr>
          </a:lstStyle>
          <a:p>
            <a:fld id="{92AA383A-DD25-0642-9EC5-CE4CA01A8B02}" type="slidenum">
              <a:rPr lang="en-US" smtClean="0"/>
              <a:t>‹#›</a:t>
            </a:fld>
            <a:endParaRPr lang="en-US"/>
          </a:p>
        </p:txBody>
      </p:sp>
    </p:spTree>
    <p:extLst>
      <p:ext uri="{BB962C8B-B14F-4D97-AF65-F5344CB8AC3E}">
        <p14:creationId xmlns:p14="http://schemas.microsoft.com/office/powerpoint/2010/main" val="2026353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9" tIns="46635" rIns="93269" bIns="46635"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69" tIns="46635" rIns="93269" bIns="46635" rtlCol="0"/>
          <a:lstStyle>
            <a:lvl1pPr algn="r">
              <a:defRPr sz="1200"/>
            </a:lvl1pPr>
          </a:lstStyle>
          <a:p>
            <a:fld id="{04BF050E-9237-7A42-A5F6-94AE3DEC2D72}" type="datetimeFigureOut">
              <a:rPr lang="en-US" smtClean="0"/>
              <a:t>2/1/2017</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69" tIns="46635" rIns="93269" bIns="46635"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69" tIns="46635" rIns="93269" bIns="466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69" tIns="46635" rIns="93269" bIns="46635"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69" tIns="46635" rIns="93269" bIns="46635" rtlCol="0" anchor="b"/>
          <a:lstStyle>
            <a:lvl1pPr algn="r">
              <a:defRPr sz="1200"/>
            </a:lvl1pPr>
          </a:lstStyle>
          <a:p>
            <a:fld id="{6893E672-EFEC-514E-A9C0-F3EC3A35DE06}" type="slidenum">
              <a:rPr lang="en-US" smtClean="0"/>
              <a:t>‹#›</a:t>
            </a:fld>
            <a:endParaRPr lang="en-US"/>
          </a:p>
        </p:txBody>
      </p:sp>
    </p:spTree>
    <p:extLst>
      <p:ext uri="{BB962C8B-B14F-4D97-AF65-F5344CB8AC3E}">
        <p14:creationId xmlns:p14="http://schemas.microsoft.com/office/powerpoint/2010/main" val="5713414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a:t>
            </a:fld>
            <a:endParaRPr lang="en-US"/>
          </a:p>
        </p:txBody>
      </p:sp>
    </p:spTree>
    <p:extLst>
      <p:ext uri="{BB962C8B-B14F-4D97-AF65-F5344CB8AC3E}">
        <p14:creationId xmlns:p14="http://schemas.microsoft.com/office/powerpoint/2010/main" val="50074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12</a:t>
            </a:fld>
            <a:endParaRPr lang="en-US"/>
          </a:p>
        </p:txBody>
      </p:sp>
    </p:spTree>
    <p:extLst>
      <p:ext uri="{BB962C8B-B14F-4D97-AF65-F5344CB8AC3E}">
        <p14:creationId xmlns:p14="http://schemas.microsoft.com/office/powerpoint/2010/main" val="2627710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13</a:t>
            </a:fld>
            <a:endParaRPr lang="en-US"/>
          </a:p>
        </p:txBody>
      </p:sp>
    </p:spTree>
    <p:extLst>
      <p:ext uri="{BB962C8B-B14F-4D97-AF65-F5344CB8AC3E}">
        <p14:creationId xmlns:p14="http://schemas.microsoft.com/office/powerpoint/2010/main" val="217634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14</a:t>
            </a:fld>
            <a:endParaRPr lang="en-US"/>
          </a:p>
        </p:txBody>
      </p:sp>
    </p:spTree>
    <p:extLst>
      <p:ext uri="{BB962C8B-B14F-4D97-AF65-F5344CB8AC3E}">
        <p14:creationId xmlns:p14="http://schemas.microsoft.com/office/powerpoint/2010/main" val="385225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15</a:t>
            </a:fld>
            <a:endParaRPr lang="en-US"/>
          </a:p>
        </p:txBody>
      </p:sp>
    </p:spTree>
    <p:extLst>
      <p:ext uri="{BB962C8B-B14F-4D97-AF65-F5344CB8AC3E}">
        <p14:creationId xmlns:p14="http://schemas.microsoft.com/office/powerpoint/2010/main" val="103406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16</a:t>
            </a:fld>
            <a:endParaRPr lang="en-US"/>
          </a:p>
        </p:txBody>
      </p:sp>
    </p:spTree>
    <p:extLst>
      <p:ext uri="{BB962C8B-B14F-4D97-AF65-F5344CB8AC3E}">
        <p14:creationId xmlns:p14="http://schemas.microsoft.com/office/powerpoint/2010/main" val="81513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17</a:t>
            </a:fld>
            <a:endParaRPr lang="en-US"/>
          </a:p>
        </p:txBody>
      </p:sp>
    </p:spTree>
    <p:extLst>
      <p:ext uri="{BB962C8B-B14F-4D97-AF65-F5344CB8AC3E}">
        <p14:creationId xmlns:p14="http://schemas.microsoft.com/office/powerpoint/2010/main" val="369767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18</a:t>
            </a:fld>
            <a:endParaRPr lang="en-US"/>
          </a:p>
        </p:txBody>
      </p:sp>
    </p:spTree>
    <p:extLst>
      <p:ext uri="{BB962C8B-B14F-4D97-AF65-F5344CB8AC3E}">
        <p14:creationId xmlns:p14="http://schemas.microsoft.com/office/powerpoint/2010/main" val="372651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19</a:t>
            </a:fld>
            <a:endParaRPr lang="en-US"/>
          </a:p>
        </p:txBody>
      </p:sp>
    </p:spTree>
    <p:extLst>
      <p:ext uri="{BB962C8B-B14F-4D97-AF65-F5344CB8AC3E}">
        <p14:creationId xmlns:p14="http://schemas.microsoft.com/office/powerpoint/2010/main" val="365169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20</a:t>
            </a:fld>
            <a:endParaRPr lang="en-US"/>
          </a:p>
        </p:txBody>
      </p:sp>
    </p:spTree>
    <p:extLst>
      <p:ext uri="{BB962C8B-B14F-4D97-AF65-F5344CB8AC3E}">
        <p14:creationId xmlns:p14="http://schemas.microsoft.com/office/powerpoint/2010/main" val="251752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2</a:t>
            </a:fld>
            <a:endParaRPr lang="en-US"/>
          </a:p>
        </p:txBody>
      </p:sp>
    </p:spTree>
    <p:extLst>
      <p:ext uri="{BB962C8B-B14F-4D97-AF65-F5344CB8AC3E}">
        <p14:creationId xmlns:p14="http://schemas.microsoft.com/office/powerpoint/2010/main" val="233046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8350" cy="3433763"/>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2463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4</a:t>
            </a:fld>
            <a:endParaRPr lang="en-US"/>
          </a:p>
        </p:txBody>
      </p:sp>
    </p:spTree>
    <p:extLst>
      <p:ext uri="{BB962C8B-B14F-4D97-AF65-F5344CB8AC3E}">
        <p14:creationId xmlns:p14="http://schemas.microsoft.com/office/powerpoint/2010/main" val="76573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5</a:t>
            </a:fld>
            <a:endParaRPr lang="en-US"/>
          </a:p>
        </p:txBody>
      </p:sp>
    </p:spTree>
    <p:extLst>
      <p:ext uri="{BB962C8B-B14F-4D97-AF65-F5344CB8AC3E}">
        <p14:creationId xmlns:p14="http://schemas.microsoft.com/office/powerpoint/2010/main" val="101230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a:t>
            </a:r>
            <a:r>
              <a:rPr lang="en-US" baseline="0" dirty="0"/>
              <a:t> 2015, Starbucks stepped up in an unprecedented way and began recruiting other companies to join them to focus on opportunity youth. Now, thanks to the leadership of Starbucks &amp; SFF, the 100K Coalition has now grown to include over 45 US-based companies</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6</a:t>
            </a:fld>
            <a:endParaRPr lang="en-US"/>
          </a:p>
        </p:txBody>
      </p:sp>
    </p:spTree>
    <p:extLst>
      <p:ext uri="{BB962C8B-B14F-4D97-AF65-F5344CB8AC3E}">
        <p14:creationId xmlns:p14="http://schemas.microsoft.com/office/powerpoint/2010/main" val="350176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a:t>
            </a:r>
            <a:r>
              <a:rPr lang="en-US" baseline="0" dirty="0"/>
              <a:t> partnership with 100K, made a commitment to longer term work in 5 communities to better align systems, create new pathways. Deeply committed to the backbone role, but also recognized that to really take advantage of this moment, want to also support partnerships between training providers and employers. I think of it as a chemical reaction…we have the right elements, but with a catalyst the reaction will happen a lot quicker!</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7</a:t>
            </a:fld>
            <a:endParaRPr lang="en-US"/>
          </a:p>
        </p:txBody>
      </p:sp>
    </p:spTree>
    <p:extLst>
      <p:ext uri="{BB962C8B-B14F-4D97-AF65-F5344CB8AC3E}">
        <p14:creationId xmlns:p14="http://schemas.microsoft.com/office/powerpoint/2010/main" val="274824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8</a:t>
            </a:fld>
            <a:endParaRPr lang="en-US"/>
          </a:p>
        </p:txBody>
      </p:sp>
    </p:spTree>
    <p:extLst>
      <p:ext uri="{BB962C8B-B14F-4D97-AF65-F5344CB8AC3E}">
        <p14:creationId xmlns:p14="http://schemas.microsoft.com/office/powerpoint/2010/main" val="117124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11</a:t>
            </a:fld>
            <a:endParaRPr lang="en-US"/>
          </a:p>
        </p:txBody>
      </p:sp>
    </p:spTree>
    <p:extLst>
      <p:ext uri="{BB962C8B-B14F-4D97-AF65-F5344CB8AC3E}">
        <p14:creationId xmlns:p14="http://schemas.microsoft.com/office/powerpoint/2010/main" val="600653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Brigh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49030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2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4" name="Oval 3"/>
          <p:cNvSpPr>
            <a:spLocks/>
          </p:cNvSpPr>
          <p:nvPr/>
        </p:nvSpPr>
        <p:spPr>
          <a:xfrm>
            <a:off x="2697480" y="1554480"/>
            <a:ext cx="3749040" cy="3749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90850" y="2813050"/>
            <a:ext cx="3162300" cy="1231900"/>
          </a:xfrm>
          <a:prstGeom prst="rect">
            <a:avLst/>
          </a:prstGeom>
        </p:spPr>
      </p:pic>
    </p:spTree>
    <p:extLst>
      <p:ext uri="{BB962C8B-B14F-4D97-AF65-F5344CB8AC3E}">
        <p14:creationId xmlns:p14="http://schemas.microsoft.com/office/powerpoint/2010/main" val="3964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Heading, One-Third Image Lef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3893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1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accent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tx2"/>
          </a:solidFill>
          <a:ln>
            <a:noFill/>
          </a:ln>
          <a:effectLst/>
        </p:spPr>
        <p:txBody>
          <a:bodyPr vert="horz" wrap="square" lIns="115187" tIns="115187" rIns="191978" bIns="115187" anchor="t">
            <a:noAutofit/>
          </a:bodyPr>
          <a:lstStyle/>
          <a:p>
            <a:pPr lvl="0" indent="0">
              <a:spcBef>
                <a:spcPct val="20000"/>
              </a:spcBef>
              <a:buFont typeface="Arial"/>
              <a:buNone/>
            </a:pPr>
            <a:endParaRPr lang="en-US" sz="2000">
              <a:solidFill>
                <a:srgbClr val="FFFFFF"/>
              </a:solidFill>
              <a:latin typeface="Arial"/>
              <a:cs typeface="Arial"/>
            </a:endParaRPr>
          </a:p>
        </p:txBody>
      </p:sp>
      <p:sp>
        <p:nvSpPr>
          <p:cNvPr id="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6066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ng Heading, One-Third Image Left-Blu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25153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3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tx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accent2"/>
          </a:solidFill>
          <a:ln>
            <a:noFill/>
          </a:ln>
          <a:effectLst/>
        </p:spPr>
        <p:txBody>
          <a:bodyPr vert="horz" wrap="square" lIns="115187" tIns="115187" rIns="191978" bIns="115187" anchor="t">
            <a:noAutofit/>
          </a:bodyPr>
          <a:lstStyle/>
          <a:p>
            <a:pPr lvl="0" indent="0">
              <a:spcBef>
                <a:spcPct val="20000"/>
              </a:spcBef>
              <a:buFont typeface="Arial"/>
              <a:buNone/>
            </a:pPr>
            <a:endParaRPr lang="en-US" sz="2000">
              <a:solidFill>
                <a:srgbClr val="FFFFFF"/>
              </a:solidFill>
              <a:latin typeface="Arial"/>
              <a:cs typeface="Arial"/>
            </a:endParaRP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8520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 Heading, One-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05930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6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Text Placeholder 13"/>
          <p:cNvSpPr>
            <a:spLocks noGrp="1"/>
          </p:cNvSpPr>
          <p:nvPr>
            <p:ph type="body" sz="quarter" idx="14"/>
          </p:nvPr>
        </p:nvSpPr>
        <p:spPr>
          <a:xfrm>
            <a:off x="419641" y="2043759"/>
            <a:ext cx="5604135" cy="540400"/>
          </a:xfrm>
          <a:prstGeom prst="rect">
            <a:avLst/>
          </a:prstGeom>
          <a:solidFill>
            <a:schemeClr val="tx2"/>
          </a:solidFill>
          <a:ln>
            <a:noFill/>
          </a:ln>
          <a:effectLst/>
        </p:spPr>
        <p:txBody>
          <a:bodyPr vert="horz"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
        <p:nvSpPr>
          <p:cNvPr id="9"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11"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399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ng Heading, One-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821510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8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5" name="Title 1"/>
          <p:cNvSpPr>
            <a:spLocks noGrp="1"/>
          </p:cNvSpPr>
          <p:nvPr>
            <p:ph type="title" hasCustomPrompt="1"/>
          </p:nvPr>
        </p:nvSpPr>
        <p:spPr>
          <a:xfrm>
            <a:off x="419641" y="304800"/>
            <a:ext cx="8270507"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6" name="Text Placeholder 5"/>
          <p:cNvSpPr>
            <a:spLocks noGrp="1"/>
          </p:cNvSpPr>
          <p:nvPr>
            <p:ph type="body" sz="quarter" idx="10" hasCustomPrompt="1"/>
          </p:nvPr>
        </p:nvSpPr>
        <p:spPr>
          <a:xfrm>
            <a:off x="419641" y="1324769"/>
            <a:ext cx="8270507"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2"/>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4"/>
          </p:nvPr>
        </p:nvSpPr>
        <p:spPr>
          <a:xfrm>
            <a:off x="419641" y="2043759"/>
            <a:ext cx="5604134" cy="540400"/>
          </a:xfrm>
          <a:prstGeom prst="rect">
            <a:avLst/>
          </a:prstGeom>
          <a:solidFill>
            <a:schemeClr val="accent2"/>
          </a:solidFill>
          <a:ln>
            <a:noFill/>
          </a:ln>
          <a:effectLst/>
        </p:spPr>
        <p:txBody>
          <a:bodyPr vert="horz" wrap="square"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Tree>
    <p:extLst>
      <p:ext uri="{BB962C8B-B14F-4D97-AF65-F5344CB8AC3E}">
        <p14:creationId xmlns:p14="http://schemas.microsoft.com/office/powerpoint/2010/main" val="371099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707109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1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hart Placeholder 10"/>
          <p:cNvSpPr>
            <a:spLocks noGrp="1"/>
          </p:cNvSpPr>
          <p:nvPr>
            <p:ph type="chart" sz="quarter" idx="12"/>
          </p:nvPr>
        </p:nvSpPr>
        <p:spPr>
          <a:xfrm>
            <a:off x="421047" y="304800"/>
            <a:ext cx="8301905" cy="59309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dirty="0"/>
              <a:t>Click icon to add chart</a:t>
            </a:r>
          </a:p>
        </p:txBody>
      </p:sp>
      <p:sp>
        <p:nvSpPr>
          <p:cNvPr id="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6"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89892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Third Text with Char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0092016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3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8" name="Picture 7"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spTree>
    <p:extLst>
      <p:ext uri="{BB962C8B-B14F-4D97-AF65-F5344CB8AC3E}">
        <p14:creationId xmlns:p14="http://schemas.microsoft.com/office/powerpoint/2010/main" val="31916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Third Text with Char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795530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5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sp>
        <p:nvSpPr>
          <p:cNvPr id="12"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331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Third Text with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730109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98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0"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2" name="Picture 11"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13"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4"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Tree>
    <p:extLst>
      <p:ext uri="{BB962C8B-B14F-4D97-AF65-F5344CB8AC3E}">
        <p14:creationId xmlns:p14="http://schemas.microsoft.com/office/powerpoint/2010/main" val="15572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15832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00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Rectangle 7"/>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1"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3" name="Picture 12"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12"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4413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ng Heading, Two-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632497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3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pic>
        <p:nvPicPr>
          <p:cNvPr id="11" name="Picture 10"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0" y="5302777"/>
            <a:ext cx="1626212" cy="1555224"/>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5184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95332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4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9144000" cy="4229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13" name="Text Placeholder 12"/>
          <p:cNvSpPr>
            <a:spLocks noGrp="1"/>
          </p:cNvSpPr>
          <p:nvPr>
            <p:ph type="body" sz="quarter" idx="10" hasCustomPrompt="1"/>
          </p:nvPr>
        </p:nvSpPr>
        <p:spPr>
          <a:xfrm>
            <a:off x="560116" y="3454335"/>
            <a:ext cx="8053528" cy="558800"/>
          </a:xfrm>
          <a:prstGeom prst="rect">
            <a:avLst/>
          </a:prstGeom>
        </p:spPr>
        <p:txBody>
          <a:bodyPr vert="horz" lIns="0" tIns="0" rIns="0" bIns="0" anchor="b"/>
          <a:lstStyle>
            <a:lvl1pPr marL="0" indent="0" algn="l" defTabSz="457120" rtl="0" eaLnBrk="1" latinLnBrk="0" hangingPunct="1">
              <a:buFontTx/>
              <a:buNone/>
              <a:defRPr lang="en-US" sz="3000" kern="1200" cap="all" dirty="0" smtClean="0">
                <a:solidFill>
                  <a:schemeClr val="bg1"/>
                </a:solidFill>
                <a:latin typeface="Arial"/>
                <a:ea typeface="+mn-ea"/>
                <a:cs typeface="Arial"/>
              </a:defRPr>
            </a:lvl1pPr>
          </a:lstStyle>
          <a:p>
            <a:pPr lvl="0"/>
            <a:r>
              <a:rPr lang="en-US" dirty="0"/>
              <a:t>Title</a:t>
            </a:r>
          </a:p>
        </p:txBody>
      </p:sp>
      <p:sp>
        <p:nvSpPr>
          <p:cNvPr id="17" name="Rectangle 16"/>
          <p:cNvSpPr/>
          <p:nvPr/>
        </p:nvSpPr>
        <p:spPr>
          <a:xfrm>
            <a:off x="0" y="4219164"/>
            <a:ext cx="9144000" cy="2638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8" name="Text Placeholder 12"/>
          <p:cNvSpPr>
            <a:spLocks noGrp="1"/>
          </p:cNvSpPr>
          <p:nvPr>
            <p:ph type="body" sz="quarter" idx="11" hasCustomPrompt="1"/>
          </p:nvPr>
        </p:nvSpPr>
        <p:spPr>
          <a:xfrm>
            <a:off x="560116" y="4427525"/>
            <a:ext cx="5230330" cy="558800"/>
          </a:xfrm>
          <a:prstGeom prst="rect">
            <a:avLst/>
          </a:prstGeom>
        </p:spPr>
        <p:txBody>
          <a:bodyPr vert="horz" lIns="0" tIns="0" rIns="0" bIns="0" anchor="t"/>
          <a:lstStyle>
            <a:lvl1pPr marL="0" indent="0" algn="l" defTabSz="457120" rtl="0" eaLnBrk="1" latinLnBrk="0" hangingPunct="1">
              <a:buFontTx/>
              <a:buNone/>
              <a:defRPr lang="en-US" sz="1800" kern="1200" dirty="0" smtClean="0">
                <a:solidFill>
                  <a:schemeClr val="bg2"/>
                </a:solidFill>
                <a:latin typeface="Arial"/>
                <a:ea typeface="+mn-ea"/>
                <a:cs typeface="Arial"/>
              </a:defRPr>
            </a:lvl1pPr>
          </a:lstStyle>
          <a:p>
            <a:pPr lvl="0"/>
            <a:r>
              <a:rPr lang="en-US" dirty="0"/>
              <a:t>Speaker, title</a:t>
            </a:r>
          </a:p>
        </p:txBody>
      </p:sp>
    </p:spTree>
    <p:extLst>
      <p:ext uri="{BB962C8B-B14F-4D97-AF65-F5344CB8AC3E}">
        <p14:creationId xmlns:p14="http://schemas.microsoft.com/office/powerpoint/2010/main" val="7931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ng Heading, 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87217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5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V="1">
            <a:off x="1063605" y="4819981"/>
            <a:ext cx="2909773" cy="1166266"/>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1"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72930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with Image-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6700802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7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9" name="Rectangle 8"/>
          <p:cNvSpPr/>
          <p:nvPr/>
        </p:nvSpPr>
        <p:spPr>
          <a:xfrm>
            <a:off x="4657714" y="3548607"/>
            <a:ext cx="4475862"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1"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2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6598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with Image-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711508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0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9" name="Rectangle 8"/>
          <p:cNvSpPr/>
          <p:nvPr/>
        </p:nvSpPr>
        <p:spPr>
          <a:xfrm>
            <a:off x="4657714" y="3548607"/>
            <a:ext cx="4475862"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1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5082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101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7620000" cy="4373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3F52DDBC-3798-4CBE-813C-57D2B7EBF2E0}" type="datetimeFigureOut">
              <a:rPr lang="en-US" smtClean="0"/>
              <a:t>2/1/2017</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28332A25-BD3F-4CDB-B2D3-870F10D8F684}" type="slidenum">
              <a:rPr lang="en-US" smtClean="0"/>
              <a:t>‹#›</a:t>
            </a:fld>
            <a:endParaRPr lang="en-US"/>
          </a:p>
        </p:txBody>
      </p:sp>
    </p:spTree>
    <p:extLst>
      <p:ext uri="{BB962C8B-B14F-4D97-AF65-F5344CB8AC3E}">
        <p14:creationId xmlns:p14="http://schemas.microsoft.com/office/powerpoint/2010/main" val="900651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Brigh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4" name="Oval 3"/>
          <p:cNvSpPr>
            <a:spLocks/>
          </p:cNvSpPr>
          <p:nvPr/>
        </p:nvSpPr>
        <p:spPr>
          <a:xfrm>
            <a:off x="2697480" y="1554480"/>
            <a:ext cx="3749040" cy="3749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90850" y="2813050"/>
            <a:ext cx="3162300" cy="1231900"/>
          </a:xfrm>
          <a:prstGeom prst="rect">
            <a:avLst/>
          </a:prstGeom>
        </p:spPr>
      </p:pic>
    </p:spTree>
    <p:extLst>
      <p:ext uri="{BB962C8B-B14F-4D97-AF65-F5344CB8AC3E}">
        <p14:creationId xmlns:p14="http://schemas.microsoft.com/office/powerpoint/2010/main" val="209958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7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9144000" cy="4229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13" name="Text Placeholder 12"/>
          <p:cNvSpPr>
            <a:spLocks noGrp="1"/>
          </p:cNvSpPr>
          <p:nvPr>
            <p:ph type="body" sz="quarter" idx="10" hasCustomPrompt="1"/>
          </p:nvPr>
        </p:nvSpPr>
        <p:spPr>
          <a:xfrm>
            <a:off x="560116" y="3454335"/>
            <a:ext cx="8053528" cy="558800"/>
          </a:xfrm>
          <a:prstGeom prst="rect">
            <a:avLst/>
          </a:prstGeom>
        </p:spPr>
        <p:txBody>
          <a:bodyPr vert="horz" lIns="0" tIns="0" rIns="0" bIns="0" anchor="b"/>
          <a:lstStyle>
            <a:lvl1pPr marL="0" indent="0" algn="l" defTabSz="457120" rtl="0" eaLnBrk="1" latinLnBrk="0" hangingPunct="1">
              <a:buFontTx/>
              <a:buNone/>
              <a:defRPr lang="en-US" sz="3000" kern="1200" cap="all" dirty="0" smtClean="0">
                <a:solidFill>
                  <a:schemeClr val="bg1"/>
                </a:solidFill>
                <a:latin typeface="Arial"/>
                <a:ea typeface="+mn-ea"/>
                <a:cs typeface="Arial"/>
              </a:defRPr>
            </a:lvl1pPr>
          </a:lstStyle>
          <a:p>
            <a:pPr lvl="0"/>
            <a:r>
              <a:rPr lang="en-US" dirty="0"/>
              <a:t>Title</a:t>
            </a:r>
          </a:p>
        </p:txBody>
      </p:sp>
      <p:sp>
        <p:nvSpPr>
          <p:cNvPr id="17" name="Rectangle 16"/>
          <p:cNvSpPr/>
          <p:nvPr/>
        </p:nvSpPr>
        <p:spPr>
          <a:xfrm>
            <a:off x="0" y="4219164"/>
            <a:ext cx="9144000" cy="2638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8" name="Text Placeholder 12"/>
          <p:cNvSpPr>
            <a:spLocks noGrp="1"/>
          </p:cNvSpPr>
          <p:nvPr>
            <p:ph type="body" sz="quarter" idx="11" hasCustomPrompt="1"/>
          </p:nvPr>
        </p:nvSpPr>
        <p:spPr>
          <a:xfrm>
            <a:off x="560116" y="4427525"/>
            <a:ext cx="5230330" cy="558800"/>
          </a:xfrm>
          <a:prstGeom prst="rect">
            <a:avLst/>
          </a:prstGeom>
        </p:spPr>
        <p:txBody>
          <a:bodyPr vert="horz" lIns="0" tIns="0" rIns="0" bIns="0" anchor="t"/>
          <a:lstStyle>
            <a:lvl1pPr marL="0" indent="0" algn="l" defTabSz="457120" rtl="0" eaLnBrk="1" latinLnBrk="0" hangingPunct="1">
              <a:buFontTx/>
              <a:buNone/>
              <a:defRPr lang="en-US" sz="1800" kern="1200" dirty="0" smtClean="0">
                <a:solidFill>
                  <a:schemeClr val="bg2"/>
                </a:solidFill>
                <a:latin typeface="Arial"/>
                <a:ea typeface="+mn-ea"/>
                <a:cs typeface="Arial"/>
              </a:defRPr>
            </a:lvl1pPr>
          </a:lstStyle>
          <a:p>
            <a:pPr lvl="0"/>
            <a:r>
              <a:rPr lang="en-US" dirty="0"/>
              <a:t>Speaker, title</a:t>
            </a:r>
          </a:p>
        </p:txBody>
      </p:sp>
    </p:spTree>
    <p:extLst>
      <p:ext uri="{BB962C8B-B14F-4D97-AF65-F5344CB8AC3E}">
        <p14:creationId xmlns:p14="http://schemas.microsoft.com/office/powerpoint/2010/main" val="34249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Statement-Blu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8" name="Picture 7" descr="BlueChevro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 y="-1"/>
            <a:ext cx="4146598" cy="2865568"/>
          </a:xfrm>
          <a:prstGeom prst="rect">
            <a:avLst/>
          </a:prstGeom>
        </p:spPr>
      </p:pic>
      <p:pic>
        <p:nvPicPr>
          <p:cNvPr id="3" name="Picture 2" descr="BlueChevro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937952" y="2431859"/>
            <a:ext cx="2206048" cy="4426140"/>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912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Big Statemen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2" name="Picture 1"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83424" y="0"/>
            <a:ext cx="3660576" cy="5627776"/>
          </a:xfrm>
          <a:prstGeom prst="rect">
            <a:avLst/>
          </a:prstGeom>
        </p:spPr>
      </p:pic>
      <p:pic>
        <p:nvPicPr>
          <p:cNvPr id="11" name="Picture 10" descr="RedChevron.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446648" y="4209057"/>
            <a:ext cx="3095592" cy="2202298"/>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8921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2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94222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Statement-Blu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8" name="Picture 7" descr="BlueChevro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 y="-1"/>
            <a:ext cx="4146598" cy="2865568"/>
          </a:xfrm>
          <a:prstGeom prst="rect">
            <a:avLst/>
          </a:prstGeom>
        </p:spPr>
      </p:pic>
      <p:pic>
        <p:nvPicPr>
          <p:cNvPr id="3" name="Picture 2" descr="BlueChevro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937952" y="2431859"/>
            <a:ext cx="2206048" cy="4426140"/>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1850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ing and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4"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051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0598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Third Image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10" name="Title 1"/>
          <p:cNvSpPr>
            <a:spLocks noGrp="1"/>
          </p:cNvSpPr>
          <p:nvPr>
            <p:ph type="title" hasCustomPrompt="1"/>
          </p:nvPr>
        </p:nvSpPr>
        <p:spPr>
          <a:xfrm>
            <a:off x="419641"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12" name="Text Placeholder 5"/>
          <p:cNvSpPr>
            <a:spLocks noGrp="1"/>
          </p:cNvSpPr>
          <p:nvPr>
            <p:ph type="body" sz="quarter" idx="10" hasCustomPrompt="1"/>
          </p:nvPr>
        </p:nvSpPr>
        <p:spPr>
          <a:xfrm>
            <a:off x="419641"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2"/>
          </p:nvPr>
        </p:nvSpPr>
        <p:spPr>
          <a:xfrm>
            <a:off x="419641"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10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Third Image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0"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6" name="Title 1"/>
          <p:cNvSpPr>
            <a:spLocks noGrp="1"/>
          </p:cNvSpPr>
          <p:nvPr>
            <p:ph type="title" hasCustomPrompt="1"/>
          </p:nvPr>
        </p:nvSpPr>
        <p:spPr>
          <a:xfrm>
            <a:off x="6282515"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7" name="Text Placeholder 5"/>
          <p:cNvSpPr>
            <a:spLocks noGrp="1"/>
          </p:cNvSpPr>
          <p:nvPr>
            <p:ph type="body" sz="quarter" idx="10" hasCustomPrompt="1"/>
          </p:nvPr>
        </p:nvSpPr>
        <p:spPr>
          <a:xfrm>
            <a:off x="6282515"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Content Placeholder 8"/>
          <p:cNvSpPr>
            <a:spLocks noGrp="1"/>
          </p:cNvSpPr>
          <p:nvPr>
            <p:ph sz="quarter" idx="12"/>
          </p:nvPr>
        </p:nvSpPr>
        <p:spPr>
          <a:xfrm>
            <a:off x="6282515"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6511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ng Heading, One-Third Image Lef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accent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tx2"/>
          </a:solidFill>
          <a:ln>
            <a:noFill/>
          </a:ln>
          <a:effectLst/>
        </p:spPr>
        <p:txBody>
          <a:bodyPr vert="horz" wrap="square" lIns="115187" tIns="115187" rIns="191978" bIns="115187" anchor="t">
            <a:noAutofit/>
          </a:bodyPr>
          <a:lstStyle/>
          <a:p>
            <a:pPr>
              <a:spcBef>
                <a:spcPct val="20000"/>
              </a:spcBef>
              <a:buFont typeface="Arial"/>
              <a:buNone/>
            </a:pPr>
            <a:endParaRPr lang="en-US" sz="2000">
              <a:solidFill>
                <a:srgbClr val="FFFFFF"/>
              </a:solidFill>
              <a:latin typeface="Arial"/>
              <a:cs typeface="Arial"/>
            </a:endParaRPr>
          </a:p>
        </p:txBody>
      </p:sp>
      <p:sp>
        <p:nvSpPr>
          <p:cNvPr id="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9168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ng Heading, One-Third Image Left-Blu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7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tx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accent2"/>
          </a:solidFill>
          <a:ln>
            <a:noFill/>
          </a:ln>
          <a:effectLst/>
        </p:spPr>
        <p:txBody>
          <a:bodyPr vert="horz" wrap="square" lIns="115187" tIns="115187" rIns="191978" bIns="115187" anchor="t">
            <a:noAutofit/>
          </a:bodyPr>
          <a:lstStyle/>
          <a:p>
            <a:pPr>
              <a:spcBef>
                <a:spcPct val="20000"/>
              </a:spcBef>
              <a:buFont typeface="Arial"/>
              <a:buNone/>
            </a:pPr>
            <a:endParaRPr lang="en-US" sz="2000">
              <a:solidFill>
                <a:srgbClr val="FFFFFF"/>
              </a:solidFill>
              <a:latin typeface="Arial"/>
              <a:cs typeface="Arial"/>
            </a:endParaRP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42454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ong Heading, One-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Text Placeholder 13"/>
          <p:cNvSpPr>
            <a:spLocks noGrp="1"/>
          </p:cNvSpPr>
          <p:nvPr>
            <p:ph type="body" sz="quarter" idx="14"/>
          </p:nvPr>
        </p:nvSpPr>
        <p:spPr>
          <a:xfrm>
            <a:off x="419641" y="2043759"/>
            <a:ext cx="5604135" cy="540400"/>
          </a:xfrm>
          <a:prstGeom prst="rect">
            <a:avLst/>
          </a:prstGeom>
          <a:solidFill>
            <a:schemeClr val="tx2"/>
          </a:solidFill>
          <a:ln>
            <a:noFill/>
          </a:ln>
          <a:effectLst/>
        </p:spPr>
        <p:txBody>
          <a:bodyPr vert="horz"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
        <p:nvSpPr>
          <p:cNvPr id="9"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11"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408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ng Heading, One-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1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5" name="Title 1"/>
          <p:cNvSpPr>
            <a:spLocks noGrp="1"/>
          </p:cNvSpPr>
          <p:nvPr>
            <p:ph type="title" hasCustomPrompt="1"/>
          </p:nvPr>
        </p:nvSpPr>
        <p:spPr>
          <a:xfrm>
            <a:off x="419641" y="304800"/>
            <a:ext cx="8270507"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6" name="Text Placeholder 5"/>
          <p:cNvSpPr>
            <a:spLocks noGrp="1"/>
          </p:cNvSpPr>
          <p:nvPr>
            <p:ph type="body" sz="quarter" idx="10" hasCustomPrompt="1"/>
          </p:nvPr>
        </p:nvSpPr>
        <p:spPr>
          <a:xfrm>
            <a:off x="419641" y="1324769"/>
            <a:ext cx="8270507"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2"/>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4"/>
          </p:nvPr>
        </p:nvSpPr>
        <p:spPr>
          <a:xfrm>
            <a:off x="419641" y="2043759"/>
            <a:ext cx="5604134" cy="540400"/>
          </a:xfrm>
          <a:prstGeom prst="rect">
            <a:avLst/>
          </a:prstGeom>
          <a:solidFill>
            <a:schemeClr val="accent2"/>
          </a:solidFill>
          <a:ln>
            <a:noFill/>
          </a:ln>
          <a:effectLst/>
        </p:spPr>
        <p:txBody>
          <a:bodyPr vert="horz" wrap="square"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Tree>
    <p:extLst>
      <p:ext uri="{BB962C8B-B14F-4D97-AF65-F5344CB8AC3E}">
        <p14:creationId xmlns:p14="http://schemas.microsoft.com/office/powerpoint/2010/main" val="37568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hart Placeholder 10"/>
          <p:cNvSpPr>
            <a:spLocks noGrp="1"/>
          </p:cNvSpPr>
          <p:nvPr>
            <p:ph type="chart" sz="quarter" idx="12"/>
          </p:nvPr>
        </p:nvSpPr>
        <p:spPr>
          <a:xfrm>
            <a:off x="421047" y="304800"/>
            <a:ext cx="8301905" cy="59309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dirty="0"/>
              <a:t>Click icon to add chart</a:t>
            </a:r>
          </a:p>
        </p:txBody>
      </p:sp>
      <p:sp>
        <p:nvSpPr>
          <p:cNvPr id="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6"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4048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ne-Third Text with Char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8" name="Picture 7"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spTree>
    <p:extLst>
      <p:ext uri="{BB962C8B-B14F-4D97-AF65-F5344CB8AC3E}">
        <p14:creationId xmlns:p14="http://schemas.microsoft.com/office/powerpoint/2010/main" val="373956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ig Statemen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64495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7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2" name="Picture 1"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83424" y="0"/>
            <a:ext cx="3660576" cy="5627776"/>
          </a:xfrm>
          <a:prstGeom prst="rect">
            <a:avLst/>
          </a:prstGeom>
        </p:spPr>
      </p:pic>
      <p:pic>
        <p:nvPicPr>
          <p:cNvPr id="11" name="Picture 10" descr="RedChevron.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446648" y="4209057"/>
            <a:ext cx="3095592" cy="2202298"/>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766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ne-Third Text with Char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sp>
        <p:nvSpPr>
          <p:cNvPr id="12"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829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ne-Third Text with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1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0"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2" name="Picture 11"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13"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4"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Tree>
    <p:extLst>
      <p:ext uri="{BB962C8B-B14F-4D97-AF65-F5344CB8AC3E}">
        <p14:creationId xmlns:p14="http://schemas.microsoft.com/office/powerpoint/2010/main" val="37155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Rectangle 7"/>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1"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3" name="Picture 12"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12"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4027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ng Heading, Two-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pic>
        <p:nvPicPr>
          <p:cNvPr id="11" name="Picture 10"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0" y="5302777"/>
            <a:ext cx="1626212" cy="1555224"/>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72724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ng Heading, 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V="1">
            <a:off x="1063605" y="4819981"/>
            <a:ext cx="2909773" cy="1166266"/>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1"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72675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with Image-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9" name="Rectangle 8"/>
          <p:cNvSpPr/>
          <p:nvPr/>
        </p:nvSpPr>
        <p:spPr>
          <a:xfrm>
            <a:off x="4657714" y="3548607"/>
            <a:ext cx="4475862"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1"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2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8840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with Image-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9" name="Rectangle 8"/>
          <p:cNvSpPr/>
          <p:nvPr/>
        </p:nvSpPr>
        <p:spPr>
          <a:xfrm>
            <a:off x="4657714" y="3548607"/>
            <a:ext cx="4475862"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1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74873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98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765227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9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27504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and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535951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1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4"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8445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719947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4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5869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Third Image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04764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6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10" name="Title 1"/>
          <p:cNvSpPr>
            <a:spLocks noGrp="1"/>
          </p:cNvSpPr>
          <p:nvPr>
            <p:ph type="title" hasCustomPrompt="1"/>
          </p:nvPr>
        </p:nvSpPr>
        <p:spPr>
          <a:xfrm>
            <a:off x="419641"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12" name="Text Placeholder 5"/>
          <p:cNvSpPr>
            <a:spLocks noGrp="1"/>
          </p:cNvSpPr>
          <p:nvPr>
            <p:ph type="body" sz="quarter" idx="10" hasCustomPrompt="1"/>
          </p:nvPr>
        </p:nvSpPr>
        <p:spPr>
          <a:xfrm>
            <a:off x="419641"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2"/>
          </p:nvPr>
        </p:nvSpPr>
        <p:spPr>
          <a:xfrm>
            <a:off x="419641"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561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Third Image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079171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9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0"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6" name="Title 1"/>
          <p:cNvSpPr>
            <a:spLocks noGrp="1"/>
          </p:cNvSpPr>
          <p:nvPr>
            <p:ph type="title" hasCustomPrompt="1"/>
          </p:nvPr>
        </p:nvSpPr>
        <p:spPr>
          <a:xfrm>
            <a:off x="6282515"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7" name="Text Placeholder 5"/>
          <p:cNvSpPr>
            <a:spLocks noGrp="1"/>
          </p:cNvSpPr>
          <p:nvPr>
            <p:ph type="body" sz="quarter" idx="10" hasCustomPrompt="1"/>
          </p:nvPr>
        </p:nvSpPr>
        <p:spPr>
          <a:xfrm>
            <a:off x="6282515"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Content Placeholder 8"/>
          <p:cNvSpPr>
            <a:spLocks noGrp="1"/>
          </p:cNvSpPr>
          <p:nvPr>
            <p:ph sz="quarter" idx="12"/>
          </p:nvPr>
        </p:nvSpPr>
        <p:spPr>
          <a:xfrm>
            <a:off x="6282515"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5159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24.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vmlDrawing" Target="../drawings/vmlDrawing23.v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1.emf"/><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4.jp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oleObject" Target="../embeddings/oleObject23.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7"/>
            </p:custDataLst>
            <p:extLst>
              <p:ext uri="{D42A27DB-BD31-4B8C-83A1-F6EECF244321}">
                <p14:modId xmlns:p14="http://schemas.microsoft.com/office/powerpoint/2010/main" val="31976751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01" name="think-cell Slide" r:id="rId28" imgW="360" imgH="360" progId="TCLayout.ActiveDocument.1">
                  <p:embed/>
                </p:oleObj>
              </mc:Choice>
              <mc:Fallback>
                <p:oleObj name="think-cell Slide" r:id="rId28" imgW="360" imgH="36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3" name="Picture 2" descr="Logo-1.png"/>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8425539" y="220920"/>
            <a:ext cx="558413" cy="726576"/>
          </a:xfrm>
          <a:prstGeom prst="rect">
            <a:avLst/>
          </a:prstGeom>
        </p:spPr>
      </p:pic>
      <p:sp>
        <p:nvSpPr>
          <p:cNvPr id="15" name="Rectangle 14"/>
          <p:cNvSpPr>
            <a:spLocks/>
          </p:cNvSpPr>
          <p:nvPr/>
        </p:nvSpPr>
        <p:spPr>
          <a:xfrm>
            <a:off x="7155152" y="33096"/>
            <a:ext cx="18288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7" name="Rectangle 12"/>
          <p:cNvSpPr>
            <a:spLocks noChangeArrowheads="1"/>
          </p:cNvSpPr>
          <p:nvPr/>
        </p:nvSpPr>
        <p:spPr bwMode="auto">
          <a:xfrm>
            <a:off x="8725738" y="6517561"/>
            <a:ext cx="3702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200">
                <a:solidFill>
                  <a:srgbClr val="AAAAAA"/>
                </a:solidFill>
                <a:latin typeface="Arial" panose="020B0604020202020204" pitchFamily="34" charset="0"/>
                <a:cs typeface="Arial" panose="020B0604020202020204" pitchFamily="34" charset="0"/>
              </a:rPr>
              <a:pPr algn="ctr" eaLnBrk="0" hangingPunct="0"/>
              <a:t>‹#›</a:t>
            </a:fld>
            <a:endParaRPr lang="en-US" sz="1200" dirty="0">
              <a:solidFill>
                <a:srgbClr val="AAAAAA"/>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497532" y="178112"/>
            <a:ext cx="1555750" cy="760061"/>
          </a:xfrm>
          <a:prstGeom prst="rect">
            <a:avLst/>
          </a:prstGeom>
        </p:spPr>
      </p:pic>
      <p:pic>
        <p:nvPicPr>
          <p:cNvPr id="2" name="Picture 1"/>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73853" y="178112"/>
            <a:ext cx="1775791" cy="691774"/>
          </a:xfrm>
          <a:prstGeom prst="rect">
            <a:avLst/>
          </a:prstGeom>
        </p:spPr>
      </p:pic>
    </p:spTree>
    <p:extLst>
      <p:ext uri="{BB962C8B-B14F-4D97-AF65-F5344CB8AC3E}">
        <p14:creationId xmlns:p14="http://schemas.microsoft.com/office/powerpoint/2010/main" val="7129938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43" r:id="rId2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120"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20" rtl="0" eaLnBrk="1" latinLnBrk="0" hangingPunct="1">
        <a:spcBef>
          <a:spcPct val="20000"/>
        </a:spcBef>
        <a:buFont typeface="Arial"/>
        <a:buChar char="–"/>
        <a:defRPr sz="2800" kern="1200">
          <a:solidFill>
            <a:schemeClr val="tx1"/>
          </a:solidFill>
          <a:latin typeface="+mn-lt"/>
          <a:ea typeface="+mn-ea"/>
          <a:cs typeface="+mn-cs"/>
        </a:defRPr>
      </a:lvl2pPr>
      <a:lvl3pPr marL="1142799"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20" rtl="0" eaLnBrk="1" latinLnBrk="0" hangingPunct="1">
        <a:spcBef>
          <a:spcPct val="20000"/>
        </a:spcBef>
        <a:buFont typeface="Arial"/>
        <a:buChar char="–"/>
        <a:defRPr sz="2000" kern="1200">
          <a:solidFill>
            <a:schemeClr val="tx1"/>
          </a:solidFill>
          <a:latin typeface="+mn-lt"/>
          <a:ea typeface="+mn-ea"/>
          <a:cs typeface="+mn-cs"/>
        </a:defRPr>
      </a:lvl4pPr>
      <a:lvl5pPr marL="2057038" indent="-228560" algn="l" defTabSz="457120" rtl="0" eaLnBrk="1" latinLnBrk="0" hangingPunct="1">
        <a:spcBef>
          <a:spcPct val="20000"/>
        </a:spcBef>
        <a:buFont typeface="Arial"/>
        <a:buChar char="»"/>
        <a:defRPr sz="2000" kern="1200">
          <a:solidFill>
            <a:schemeClr val="tx1"/>
          </a:solidFill>
          <a:latin typeface="+mn-lt"/>
          <a:ea typeface="+mn-ea"/>
          <a:cs typeface="+mn-cs"/>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39" algn="l" defTabSz="457120" rtl="0" eaLnBrk="1" latinLnBrk="0" hangingPunct="1">
        <a:defRPr sz="1800" kern="1200">
          <a:solidFill>
            <a:schemeClr val="tx1"/>
          </a:solidFill>
          <a:latin typeface="+mn-lt"/>
          <a:ea typeface="+mn-ea"/>
          <a:cs typeface="+mn-cs"/>
        </a:defRPr>
      </a:lvl3pPr>
      <a:lvl4pPr marL="1371359" algn="l" defTabSz="457120" rtl="0" eaLnBrk="1" latinLnBrk="0" hangingPunct="1">
        <a:defRPr sz="1800" kern="1200">
          <a:solidFill>
            <a:schemeClr val="tx1"/>
          </a:solidFill>
          <a:latin typeface="+mn-lt"/>
          <a:ea typeface="+mn-ea"/>
          <a:cs typeface="+mn-cs"/>
        </a:defRPr>
      </a:lvl4pPr>
      <a:lvl5pPr marL="1828478" algn="l" defTabSz="457120" rtl="0" eaLnBrk="1" latinLnBrk="0" hangingPunct="1">
        <a:defRPr sz="1800" kern="1200">
          <a:solidFill>
            <a:schemeClr val="tx1"/>
          </a:solidFill>
          <a:latin typeface="+mn-lt"/>
          <a:ea typeface="+mn-ea"/>
          <a:cs typeface="+mn-cs"/>
        </a:defRPr>
      </a:lvl5pPr>
      <a:lvl6pPr marL="2285598" algn="l" defTabSz="457120" rtl="0" eaLnBrk="1" latinLnBrk="0" hangingPunct="1">
        <a:defRPr sz="1800" kern="1200">
          <a:solidFill>
            <a:schemeClr val="tx1"/>
          </a:solidFill>
          <a:latin typeface="+mn-lt"/>
          <a:ea typeface="+mn-ea"/>
          <a:cs typeface="+mn-cs"/>
        </a:defRPr>
      </a:lvl6pPr>
      <a:lvl7pPr marL="2742717" algn="l" defTabSz="457120" rtl="0" eaLnBrk="1" latinLnBrk="0" hangingPunct="1">
        <a:defRPr sz="1800" kern="1200">
          <a:solidFill>
            <a:schemeClr val="tx1"/>
          </a:solidFill>
          <a:latin typeface="+mn-lt"/>
          <a:ea typeface="+mn-ea"/>
          <a:cs typeface="+mn-cs"/>
        </a:defRPr>
      </a:lvl7pPr>
      <a:lvl8pPr marL="3199836" algn="l" defTabSz="457120" rtl="0" eaLnBrk="1" latinLnBrk="0" hangingPunct="1">
        <a:defRPr sz="1800" kern="1200">
          <a:solidFill>
            <a:schemeClr val="tx1"/>
          </a:solidFill>
          <a:latin typeface="+mn-lt"/>
          <a:ea typeface="+mn-ea"/>
          <a:cs typeface="+mn-cs"/>
        </a:defRPr>
      </a:lvl8pPr>
      <a:lvl9pPr marL="3656956" algn="l" defTabSz="4571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1" name="think-cell Slide" r:id="rId27" imgW="360" imgH="360" progId="TCLayout.ActiveDocument.1">
                  <p:embed/>
                </p:oleObj>
              </mc:Choice>
              <mc:Fallback>
                <p:oleObj name="think-cell Slide" r:id="rId27" imgW="360" imgH="36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pic>
        <p:nvPicPr>
          <p:cNvPr id="3" name="Picture 2" descr="Logo-1.pn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425539" y="220920"/>
            <a:ext cx="558413" cy="726576"/>
          </a:xfrm>
          <a:prstGeom prst="rect">
            <a:avLst/>
          </a:prstGeom>
        </p:spPr>
      </p:pic>
      <p:sp>
        <p:nvSpPr>
          <p:cNvPr id="15" name="Rectangle 14"/>
          <p:cNvSpPr>
            <a:spLocks/>
          </p:cNvSpPr>
          <p:nvPr/>
        </p:nvSpPr>
        <p:spPr>
          <a:xfrm>
            <a:off x="7155152" y="33096"/>
            <a:ext cx="18288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7" name="Rectangle 12"/>
          <p:cNvSpPr>
            <a:spLocks noChangeArrowheads="1"/>
          </p:cNvSpPr>
          <p:nvPr/>
        </p:nvSpPr>
        <p:spPr bwMode="auto">
          <a:xfrm>
            <a:off x="8725738" y="6517561"/>
            <a:ext cx="3702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200">
                <a:solidFill>
                  <a:srgbClr val="AAAAAA"/>
                </a:solidFill>
                <a:latin typeface="Arial" panose="020B0604020202020204" pitchFamily="34" charset="0"/>
                <a:cs typeface="Arial" panose="020B0604020202020204" pitchFamily="34" charset="0"/>
              </a:rPr>
              <a:pPr algn="ctr" eaLnBrk="0" hangingPunct="0"/>
              <a:t>‹#›</a:t>
            </a:fld>
            <a:endParaRPr lang="en-US" sz="1200" dirty="0">
              <a:solidFill>
                <a:srgbClr val="AAAAAA"/>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497532" y="178112"/>
            <a:ext cx="1555750" cy="760061"/>
          </a:xfrm>
          <a:prstGeom prst="rect">
            <a:avLst/>
          </a:prstGeom>
        </p:spPr>
      </p:pic>
      <p:pic>
        <p:nvPicPr>
          <p:cNvPr id="2" name="Picture 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3853" y="178112"/>
            <a:ext cx="1775791" cy="691774"/>
          </a:xfrm>
          <a:prstGeom prst="rect">
            <a:avLst/>
          </a:prstGeom>
        </p:spPr>
      </p:pic>
    </p:spTree>
    <p:extLst>
      <p:ext uri="{BB962C8B-B14F-4D97-AF65-F5344CB8AC3E}">
        <p14:creationId xmlns:p14="http://schemas.microsoft.com/office/powerpoint/2010/main" val="38012041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120"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20" rtl="0" eaLnBrk="1" latinLnBrk="0" hangingPunct="1">
        <a:spcBef>
          <a:spcPct val="20000"/>
        </a:spcBef>
        <a:buFont typeface="Arial"/>
        <a:buChar char="–"/>
        <a:defRPr sz="2800" kern="1200">
          <a:solidFill>
            <a:schemeClr val="tx1"/>
          </a:solidFill>
          <a:latin typeface="+mn-lt"/>
          <a:ea typeface="+mn-ea"/>
          <a:cs typeface="+mn-cs"/>
        </a:defRPr>
      </a:lvl2pPr>
      <a:lvl3pPr marL="1142799"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20" rtl="0" eaLnBrk="1" latinLnBrk="0" hangingPunct="1">
        <a:spcBef>
          <a:spcPct val="20000"/>
        </a:spcBef>
        <a:buFont typeface="Arial"/>
        <a:buChar char="–"/>
        <a:defRPr sz="2000" kern="1200">
          <a:solidFill>
            <a:schemeClr val="tx1"/>
          </a:solidFill>
          <a:latin typeface="+mn-lt"/>
          <a:ea typeface="+mn-ea"/>
          <a:cs typeface="+mn-cs"/>
        </a:defRPr>
      </a:lvl4pPr>
      <a:lvl5pPr marL="2057038" indent="-228560" algn="l" defTabSz="457120" rtl="0" eaLnBrk="1" latinLnBrk="0" hangingPunct="1">
        <a:spcBef>
          <a:spcPct val="20000"/>
        </a:spcBef>
        <a:buFont typeface="Arial"/>
        <a:buChar char="»"/>
        <a:defRPr sz="2000" kern="1200">
          <a:solidFill>
            <a:schemeClr val="tx1"/>
          </a:solidFill>
          <a:latin typeface="+mn-lt"/>
          <a:ea typeface="+mn-ea"/>
          <a:cs typeface="+mn-cs"/>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39" algn="l" defTabSz="457120" rtl="0" eaLnBrk="1" latinLnBrk="0" hangingPunct="1">
        <a:defRPr sz="1800" kern="1200">
          <a:solidFill>
            <a:schemeClr val="tx1"/>
          </a:solidFill>
          <a:latin typeface="+mn-lt"/>
          <a:ea typeface="+mn-ea"/>
          <a:cs typeface="+mn-cs"/>
        </a:defRPr>
      </a:lvl3pPr>
      <a:lvl4pPr marL="1371359" algn="l" defTabSz="457120" rtl="0" eaLnBrk="1" latinLnBrk="0" hangingPunct="1">
        <a:defRPr sz="1800" kern="1200">
          <a:solidFill>
            <a:schemeClr val="tx1"/>
          </a:solidFill>
          <a:latin typeface="+mn-lt"/>
          <a:ea typeface="+mn-ea"/>
          <a:cs typeface="+mn-cs"/>
        </a:defRPr>
      </a:lvl4pPr>
      <a:lvl5pPr marL="1828478" algn="l" defTabSz="457120" rtl="0" eaLnBrk="1" latinLnBrk="0" hangingPunct="1">
        <a:defRPr sz="1800" kern="1200">
          <a:solidFill>
            <a:schemeClr val="tx1"/>
          </a:solidFill>
          <a:latin typeface="+mn-lt"/>
          <a:ea typeface="+mn-ea"/>
          <a:cs typeface="+mn-cs"/>
        </a:defRPr>
      </a:lvl5pPr>
      <a:lvl6pPr marL="2285598" algn="l" defTabSz="457120" rtl="0" eaLnBrk="1" latinLnBrk="0" hangingPunct="1">
        <a:defRPr sz="1800" kern="1200">
          <a:solidFill>
            <a:schemeClr val="tx1"/>
          </a:solidFill>
          <a:latin typeface="+mn-lt"/>
          <a:ea typeface="+mn-ea"/>
          <a:cs typeface="+mn-cs"/>
        </a:defRPr>
      </a:lvl6pPr>
      <a:lvl7pPr marL="2742717" algn="l" defTabSz="457120" rtl="0" eaLnBrk="1" latinLnBrk="0" hangingPunct="1">
        <a:defRPr sz="1800" kern="1200">
          <a:solidFill>
            <a:schemeClr val="tx1"/>
          </a:solidFill>
          <a:latin typeface="+mn-lt"/>
          <a:ea typeface="+mn-ea"/>
          <a:cs typeface="+mn-cs"/>
        </a:defRPr>
      </a:lvl7pPr>
      <a:lvl8pPr marL="3199836" algn="l" defTabSz="457120" rtl="0" eaLnBrk="1" latinLnBrk="0" hangingPunct="1">
        <a:defRPr sz="1800" kern="1200">
          <a:solidFill>
            <a:schemeClr val="tx1"/>
          </a:solidFill>
          <a:latin typeface="+mn-lt"/>
          <a:ea typeface="+mn-ea"/>
          <a:cs typeface="+mn-cs"/>
        </a:defRPr>
      </a:lvl8pPr>
      <a:lvl9pPr marL="3656956" algn="l" defTabSz="4571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emma.uman@aspeninst.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923901" y="973761"/>
            <a:ext cx="1902940" cy="1845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515926" y="4427525"/>
            <a:ext cx="7685136" cy="558800"/>
          </a:xfrm>
        </p:spPr>
        <p:txBody>
          <a:bodyPr/>
          <a:lstStyle/>
          <a:p>
            <a:r>
              <a:rPr lang="en-US" dirty="0" smtClean="0">
                <a:solidFill>
                  <a:srgbClr val="FFFFFF"/>
                </a:solidFill>
              </a:rPr>
              <a:t>New Orleans </a:t>
            </a:r>
            <a:r>
              <a:rPr lang="en-US" dirty="0">
                <a:solidFill>
                  <a:srgbClr val="FFFFFF"/>
                </a:solidFill>
              </a:rPr>
              <a:t>Informational Webinar</a:t>
            </a:r>
          </a:p>
          <a:p>
            <a:r>
              <a:rPr lang="en-US" dirty="0">
                <a:solidFill>
                  <a:srgbClr val="FFFFFF"/>
                </a:solidFill>
              </a:rPr>
              <a:t>January </a:t>
            </a:r>
            <a:r>
              <a:rPr lang="en-US" dirty="0" smtClean="0">
                <a:solidFill>
                  <a:srgbClr val="FFFFFF"/>
                </a:solidFill>
              </a:rPr>
              <a:t>19, </a:t>
            </a:r>
            <a:r>
              <a:rPr lang="en-US" dirty="0">
                <a:solidFill>
                  <a:srgbClr val="FFFFFF"/>
                </a:solidFill>
              </a:rPr>
              <a:t>2017</a:t>
            </a:r>
          </a:p>
          <a:p>
            <a:endParaRPr lang="en-US" dirty="0"/>
          </a:p>
          <a:p>
            <a:endParaRPr lang="en-US" dirty="0"/>
          </a:p>
        </p:txBody>
      </p:sp>
      <p:sp>
        <p:nvSpPr>
          <p:cNvPr id="5" name="TextBox 4"/>
          <p:cNvSpPr txBox="1"/>
          <p:nvPr/>
        </p:nvSpPr>
        <p:spPr>
          <a:xfrm>
            <a:off x="396751" y="3008472"/>
            <a:ext cx="8220307" cy="1569660"/>
          </a:xfrm>
          <a:prstGeom prst="rect">
            <a:avLst/>
          </a:prstGeom>
          <a:noFill/>
        </p:spPr>
        <p:txBody>
          <a:bodyPr wrap="square" rtlCol="0">
            <a:spAutoFit/>
          </a:bodyPr>
          <a:lstStyle/>
          <a:p>
            <a:r>
              <a:rPr lang="en-US" sz="3200" dirty="0">
                <a:solidFill>
                  <a:srgbClr val="FFFFFF"/>
                </a:solidFill>
                <a:latin typeface="Arial"/>
                <a:cs typeface="Arial"/>
              </a:rPr>
              <a:t>100,000 Opportunities Demonstration Cities Pathways to Careers Fund</a:t>
            </a:r>
          </a:p>
          <a:p>
            <a:endParaRPr lang="en-US" sz="3200" dirty="0">
              <a:solidFill>
                <a:srgbClr val="FFFFFF"/>
              </a:solidFill>
              <a:latin typeface="Arial"/>
              <a:cs typeface="Arial"/>
            </a:endParaRPr>
          </a:p>
        </p:txBody>
      </p:sp>
      <p:sp>
        <p:nvSpPr>
          <p:cNvPr id="4" name="Oval 3"/>
          <p:cNvSpPr/>
          <p:nvPr/>
        </p:nvSpPr>
        <p:spPr>
          <a:xfrm>
            <a:off x="396752" y="973761"/>
            <a:ext cx="1902940" cy="1845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610" y="1567866"/>
            <a:ext cx="1526449" cy="7457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80" y="1629456"/>
            <a:ext cx="1370483" cy="533883"/>
          </a:xfrm>
          <a:prstGeom prst="rect">
            <a:avLst/>
          </a:prstGeom>
        </p:spPr>
      </p:pic>
    </p:spTree>
    <p:extLst>
      <p:ext uri="{BB962C8B-B14F-4D97-AF65-F5344CB8AC3E}">
        <p14:creationId xmlns:p14="http://schemas.microsoft.com/office/powerpoint/2010/main" val="35860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470659"/>
            <a:ext cx="8245186" cy="4287982"/>
          </a:xfrm>
        </p:spPr>
        <p:txBody>
          <a:bodyPr>
            <a:noAutofit/>
          </a:bodyPr>
          <a:lstStyle/>
          <a:p>
            <a:pPr>
              <a:spcBef>
                <a:spcPts val="0"/>
              </a:spcBef>
            </a:pPr>
            <a:r>
              <a:rPr lang="en-US" sz="1600" dirty="0" smtClean="0"/>
              <a:t>Engage </a:t>
            </a:r>
            <a:r>
              <a:rPr lang="en-US" sz="1600" dirty="0"/>
              <a:t>Committed Employers</a:t>
            </a:r>
          </a:p>
          <a:p>
            <a:pPr lvl="1">
              <a:spcBef>
                <a:spcPts val="0"/>
              </a:spcBef>
              <a:spcAft>
                <a:spcPts val="600"/>
              </a:spcAft>
            </a:pPr>
            <a:r>
              <a:rPr lang="en-US" sz="1600" dirty="0" smtClean="0"/>
              <a:t>Employer </a:t>
            </a:r>
            <a:r>
              <a:rPr lang="en-US" sz="1600" dirty="0"/>
              <a:t>learning community engages local and corporate employers in professional development to improve opportunity youth hiring and retention strategies.</a:t>
            </a:r>
          </a:p>
          <a:p>
            <a:pPr>
              <a:spcBef>
                <a:spcPts val="0"/>
              </a:spcBef>
            </a:pPr>
            <a:r>
              <a:rPr lang="en-US" sz="1600" dirty="0"/>
              <a:t>Expose Opportunity Youth to Career Pathways and Opportunities</a:t>
            </a:r>
          </a:p>
          <a:p>
            <a:pPr lvl="1">
              <a:spcBef>
                <a:spcPts val="0"/>
              </a:spcBef>
              <a:spcAft>
                <a:spcPts val="600"/>
              </a:spcAft>
            </a:pPr>
            <a:r>
              <a:rPr lang="en-US" sz="1600" dirty="0"/>
              <a:t>Introduce young people and practitioners to high-growth, high-demand career pathways through career exploration with industry professionals.</a:t>
            </a:r>
          </a:p>
          <a:p>
            <a:pPr lvl="1">
              <a:spcBef>
                <a:spcPts val="0"/>
              </a:spcBef>
              <a:spcAft>
                <a:spcPts val="600"/>
              </a:spcAft>
            </a:pPr>
            <a:r>
              <a:rPr lang="en-US" sz="1600" dirty="0"/>
              <a:t>Share specific information about earnings, entry and advancement requirements, and other details through career pathway materials and virtual mediums.</a:t>
            </a:r>
          </a:p>
          <a:p>
            <a:pPr>
              <a:spcBef>
                <a:spcPts val="0"/>
              </a:spcBef>
            </a:pPr>
            <a:r>
              <a:rPr lang="en-US" sz="1600" dirty="0"/>
              <a:t>Connect Opportunity Youth to Training and Services</a:t>
            </a:r>
          </a:p>
          <a:p>
            <a:pPr lvl="1">
              <a:spcBef>
                <a:spcPts val="0"/>
              </a:spcBef>
              <a:spcAft>
                <a:spcPts val="600"/>
              </a:spcAft>
            </a:pPr>
            <a:r>
              <a:rPr lang="en-US" sz="1600" dirty="0"/>
              <a:t>Enroll opportunity youth on-site in job readiness and job training programs.</a:t>
            </a:r>
          </a:p>
          <a:p>
            <a:pPr lvl="1">
              <a:spcBef>
                <a:spcPts val="0"/>
              </a:spcBef>
              <a:spcAft>
                <a:spcPts val="600"/>
              </a:spcAft>
            </a:pPr>
            <a:r>
              <a:rPr lang="en-US" sz="1600" dirty="0"/>
              <a:t>Connect opportunity youth on-site to supportive services, inclusive of housing, legal, and childcare.</a:t>
            </a:r>
          </a:p>
          <a:p>
            <a:pPr>
              <a:spcBef>
                <a:spcPts val="0"/>
              </a:spcBef>
            </a:pPr>
            <a:r>
              <a:rPr lang="en-US" sz="1600" dirty="0" smtClean="0"/>
              <a:t>Hire </a:t>
            </a:r>
            <a:r>
              <a:rPr lang="en-US" sz="1600" dirty="0"/>
              <a:t>Opportunity Youth</a:t>
            </a:r>
          </a:p>
          <a:p>
            <a:pPr lvl="1">
              <a:spcBef>
                <a:spcPts val="0"/>
              </a:spcBef>
              <a:spcAft>
                <a:spcPts val="600"/>
              </a:spcAft>
            </a:pPr>
            <a:r>
              <a:rPr lang="en-US" sz="1600" dirty="0"/>
              <a:t>200 opportunity youth receive on-the-spot job offers.</a:t>
            </a:r>
          </a:p>
          <a:p>
            <a:pPr lvl="1">
              <a:spcBef>
                <a:spcPts val="0"/>
              </a:spcBef>
              <a:spcAft>
                <a:spcPts val="600"/>
              </a:spcAft>
            </a:pPr>
            <a:r>
              <a:rPr lang="en-US" sz="1600" dirty="0"/>
              <a:t>Track retention at 30, 60, 90 days.</a:t>
            </a:r>
          </a:p>
          <a:p>
            <a:pPr>
              <a:spcBef>
                <a:spcPts val="0"/>
              </a:spcBef>
            </a:pPr>
            <a:r>
              <a:rPr lang="en-US" sz="1600" dirty="0"/>
              <a:t>Increase Public Awareness of Opportunity Youth and the Initiative</a:t>
            </a:r>
          </a:p>
          <a:p>
            <a:pPr lvl="1">
              <a:spcBef>
                <a:spcPts val="0"/>
              </a:spcBef>
              <a:spcAft>
                <a:spcPts val="600"/>
              </a:spcAft>
            </a:pPr>
            <a:r>
              <a:rPr lang="en-US" sz="1600" dirty="0"/>
              <a:t>Provide platforms for opportunity youth to voice their experiences to the community and employers through a round-table event, as well as the </a:t>
            </a:r>
            <a:r>
              <a:rPr lang="en-US" sz="1600" dirty="0" smtClean="0"/>
              <a:t>event </a:t>
            </a:r>
            <a:r>
              <a:rPr lang="en-US" sz="1600" dirty="0"/>
              <a:t>and publicity.</a:t>
            </a:r>
          </a:p>
          <a:p>
            <a:pPr lvl="1">
              <a:spcBef>
                <a:spcPts val="0"/>
              </a:spcBef>
              <a:spcAft>
                <a:spcPts val="600"/>
              </a:spcAft>
            </a:pPr>
            <a:r>
              <a:rPr lang="en-US" sz="1600" dirty="0"/>
              <a:t>Expose the mission and strategy of EMPLOY through event publicity and </a:t>
            </a:r>
            <a:r>
              <a:rPr lang="en-US" sz="1600" dirty="0" smtClean="0"/>
              <a:t>event</a:t>
            </a:r>
            <a:r>
              <a:rPr lang="en-US" sz="1600" dirty="0"/>
              <a:t>.</a:t>
            </a:r>
          </a:p>
        </p:txBody>
      </p:sp>
      <p:sp>
        <p:nvSpPr>
          <p:cNvPr id="8" name="Title 2"/>
          <p:cNvSpPr>
            <a:spLocks noGrp="1"/>
          </p:cNvSpPr>
          <p:nvPr>
            <p:ph type="title"/>
          </p:nvPr>
        </p:nvSpPr>
        <p:spPr>
          <a:xfrm>
            <a:off x="419641" y="966850"/>
            <a:ext cx="7770674" cy="1007619"/>
          </a:xfrm>
        </p:spPr>
        <p:txBody>
          <a:bodyPr/>
          <a:lstStyle/>
          <a:p>
            <a:pPr algn="l">
              <a:spcBef>
                <a:spcPts val="600"/>
              </a:spcBef>
              <a:spcAft>
                <a:spcPts val="600"/>
              </a:spcAft>
            </a:pPr>
            <a:r>
              <a:rPr lang="en-US" sz="2400" dirty="0" smtClean="0">
                <a:solidFill>
                  <a:schemeClr val="accent2">
                    <a:lumMod val="50000"/>
                  </a:schemeClr>
                </a:solidFill>
              </a:rPr>
              <a:t>New Orleans</a:t>
            </a:r>
            <a:r>
              <a:rPr lang="en-US" sz="2400" dirty="0">
                <a:solidFill>
                  <a:schemeClr val="accent2">
                    <a:lumMod val="50000"/>
                  </a:schemeClr>
                </a:solidFill>
              </a:rPr>
              <a:t> </a:t>
            </a:r>
            <a:r>
              <a:rPr lang="en-US" sz="2400" dirty="0" smtClean="0">
                <a:solidFill>
                  <a:schemeClr val="accent2">
                    <a:lumMod val="50000"/>
                  </a:schemeClr>
                </a:solidFill>
              </a:rPr>
              <a:t>100K Demonstration City Plan</a:t>
            </a:r>
            <a:endParaRPr lang="en-US" sz="2400" dirty="0">
              <a:solidFill>
                <a:schemeClr val="accent2">
                  <a:lumMod val="50000"/>
                </a:schemeClr>
              </a:solidFill>
            </a:endParaRPr>
          </a:p>
        </p:txBody>
      </p:sp>
    </p:spTree>
    <p:extLst>
      <p:ext uri="{BB962C8B-B14F-4D97-AF65-F5344CB8AC3E}">
        <p14:creationId xmlns:p14="http://schemas.microsoft.com/office/powerpoint/2010/main" val="69805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769423"/>
            <a:ext cx="7770674" cy="1007619"/>
          </a:xfrm>
        </p:spPr>
        <p:txBody>
          <a:bodyPr/>
          <a:lstStyle/>
          <a:p>
            <a:pPr>
              <a:spcBef>
                <a:spcPts val="600"/>
              </a:spcBef>
              <a:spcAft>
                <a:spcPts val="600"/>
              </a:spcAft>
            </a:pPr>
            <a:r>
              <a:rPr lang="en-US" dirty="0"/>
              <a:t>Pathways to Careers Fund</a:t>
            </a:r>
            <a:br>
              <a:rPr lang="en-US" dirty="0"/>
            </a:br>
            <a:r>
              <a:rPr lang="en-US" sz="2000" dirty="0">
                <a:solidFill>
                  <a:schemeClr val="tx1"/>
                </a:solidFill>
              </a:rPr>
              <a:t>Eligibility Criteria</a:t>
            </a:r>
          </a:p>
        </p:txBody>
      </p:sp>
      <p:sp>
        <p:nvSpPr>
          <p:cNvPr id="4" name="Rectangle 3"/>
          <p:cNvSpPr/>
          <p:nvPr/>
        </p:nvSpPr>
        <p:spPr>
          <a:xfrm>
            <a:off x="419640" y="2053087"/>
            <a:ext cx="8431061" cy="4314643"/>
          </a:xfrm>
          <a:prstGeom prst="rect">
            <a:avLst/>
          </a:prstGeom>
        </p:spPr>
        <p:txBody>
          <a:bodyPr wrap="square">
            <a:spAutoFit/>
          </a:bodyPr>
          <a:lstStyle/>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Projects must be implemented in </a:t>
            </a:r>
            <a:r>
              <a:rPr lang="en-US" sz="2200" b="1" dirty="0">
                <a:latin typeface="Calibri" panose="020F0502020204030204" pitchFamily="34" charset="0"/>
                <a:ea typeface="Calibri" panose="020F0502020204030204" pitchFamily="34" charset="0"/>
                <a:cs typeface="Times New Roman" panose="02020603050405020304" pitchFamily="18" charset="0"/>
              </a:rPr>
              <a:t>New Orleans–Metairie–Kenner MSA</a:t>
            </a:r>
          </a:p>
          <a:p>
            <a:pPr marL="342900" marR="0" lvl="0" indent="-342900">
              <a:lnSpc>
                <a:spcPct val="107000"/>
              </a:lnSpc>
              <a:spcBef>
                <a:spcPts val="0"/>
              </a:spcBef>
              <a:spcAft>
                <a:spcPts val="1200"/>
              </a:spcAft>
              <a:buFont typeface="+mj-lt"/>
              <a:buAutoNum type="arabicPeriod"/>
            </a:pPr>
            <a:r>
              <a:rPr lang="en-US" sz="2200" dirty="0" smtClean="0">
                <a:latin typeface="Calibri" panose="020F0502020204030204" pitchFamily="34" charset="0"/>
                <a:ea typeface="Calibri" panose="020F0502020204030204" pitchFamily="34" charset="0"/>
                <a:cs typeface="Times New Roman" panose="02020603050405020304" pitchFamily="18" charset="0"/>
              </a:rPr>
              <a:t>Projects </a:t>
            </a:r>
            <a:r>
              <a:rPr lang="en-US" sz="2200" dirty="0">
                <a:latin typeface="Calibri" panose="020F0502020204030204" pitchFamily="34" charset="0"/>
                <a:ea typeface="Calibri" panose="020F0502020204030204" pitchFamily="34" charset="0"/>
                <a:cs typeface="Times New Roman" panose="02020603050405020304" pitchFamily="18" charset="0"/>
              </a:rPr>
              <a:t>must be completed </a:t>
            </a:r>
            <a:r>
              <a:rPr lang="en-US" sz="2200" b="1" dirty="0">
                <a:latin typeface="Calibri" panose="020F0502020204030204" pitchFamily="34" charset="0"/>
                <a:ea typeface="Calibri" panose="020F0502020204030204" pitchFamily="34" charset="0"/>
                <a:cs typeface="Times New Roman" panose="02020603050405020304" pitchFamily="18" charset="0"/>
              </a:rPr>
              <a:t>within 24 months </a:t>
            </a:r>
            <a:r>
              <a:rPr lang="en-US" sz="2200" dirty="0">
                <a:latin typeface="Calibri" panose="020F0502020204030204" pitchFamily="34" charset="0"/>
                <a:ea typeface="Calibri" panose="020F0502020204030204" pitchFamily="34" charset="0"/>
                <a:cs typeface="Times New Roman" panose="02020603050405020304" pitchFamily="18" charset="0"/>
              </a:rPr>
              <a:t>of the start date</a:t>
            </a:r>
          </a:p>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Projects must include collaboration with at least one </a:t>
            </a:r>
            <a:r>
              <a:rPr lang="en-US" sz="2200" b="1" dirty="0">
                <a:latin typeface="Calibri" panose="020F0502020204030204" pitchFamily="34" charset="0"/>
                <a:ea typeface="Calibri" panose="020F0502020204030204" pitchFamily="34" charset="0"/>
                <a:cs typeface="Times New Roman" panose="02020603050405020304" pitchFamily="18" charset="0"/>
              </a:rPr>
              <a:t>employer</a:t>
            </a:r>
          </a:p>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The applicant must be a </a:t>
            </a:r>
            <a:r>
              <a:rPr lang="en-US" sz="2200" b="1" dirty="0">
                <a:latin typeface="Calibri" panose="020F0502020204030204" pitchFamily="34" charset="0"/>
                <a:ea typeface="Calibri" panose="020F0502020204030204" pitchFamily="34" charset="0"/>
                <a:cs typeface="Times New Roman" panose="02020603050405020304" pitchFamily="18" charset="0"/>
              </a:rPr>
              <a:t>non-profit organization</a:t>
            </a:r>
          </a:p>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All applicants must be willing to collect and share summary data with Aspen, its evaluation partners, and the Demonstration </a:t>
            </a:r>
            <a:r>
              <a:rPr lang="en-US" sz="2200" dirty="0" smtClean="0">
                <a:latin typeface="Calibri" panose="020F0502020204030204" pitchFamily="34" charset="0"/>
                <a:ea typeface="Calibri" panose="020F0502020204030204" pitchFamily="34" charset="0"/>
                <a:cs typeface="Times New Roman" panose="02020603050405020304" pitchFamily="18" charset="0"/>
              </a:rPr>
              <a:t>City backbone organization, </a:t>
            </a:r>
            <a:r>
              <a:rPr lang="en-US" sz="2200" dirty="0">
                <a:latin typeface="Calibri" panose="020F0502020204030204" pitchFamily="34" charset="0"/>
                <a:ea typeface="Calibri" panose="020F0502020204030204" pitchFamily="34" charset="0"/>
                <a:cs typeface="Times New Roman" panose="02020603050405020304" pitchFamily="18" charset="0"/>
              </a:rPr>
              <a:t>and have information about their project shared. All grantees of the Pathways Fund must be willing to participate in a third-party evaluation conducted by Equal </a:t>
            </a:r>
            <a:r>
              <a:rPr lang="en-US" sz="2200" dirty="0" smtClean="0">
                <a:latin typeface="Calibri" panose="020F0502020204030204" pitchFamily="34" charset="0"/>
                <a:ea typeface="Calibri" panose="020F0502020204030204" pitchFamily="34" charset="0"/>
                <a:cs typeface="Times New Roman" panose="02020603050405020304" pitchFamily="18" charset="0"/>
              </a:rPr>
              <a:t>Measure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11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641" y="2178489"/>
            <a:ext cx="8413807" cy="4023153"/>
          </a:xfrm>
          <a:prstGeom prst="rect">
            <a:avLst/>
          </a:prstGeom>
        </p:spPr>
        <p:txBody>
          <a:bodyPr wrap="square">
            <a:spAutoFit/>
          </a:bodyPr>
          <a:lstStyle/>
          <a:p>
            <a:pPr marL="342900" indent="-342900">
              <a:lnSpc>
                <a:spcPct val="107000"/>
              </a:lnSpc>
              <a:spcAft>
                <a:spcPts val="1200"/>
              </a:spcAft>
              <a:buFont typeface="+mj-lt"/>
              <a:buAutoNum type="arabicPeriod"/>
            </a:pPr>
            <a:r>
              <a:rPr lang="en-US" sz="2400" dirty="0"/>
              <a:t>Focus on the pathways in the hospitality sector</a:t>
            </a:r>
          </a:p>
          <a:p>
            <a:pPr marL="342900" marR="0" lvl="0" indent="-342900">
              <a:lnSpc>
                <a:spcPct val="107000"/>
              </a:lnSpc>
              <a:spcAft>
                <a:spcPts val="12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Support </a:t>
            </a:r>
            <a:r>
              <a:rPr lang="en-US" sz="2400" dirty="0">
                <a:latin typeface="Calibri" panose="020F0502020204030204" pitchFamily="34" charset="0"/>
                <a:ea typeface="Calibri" panose="020F0502020204030204" pitchFamily="34" charset="0"/>
                <a:cs typeface="Times New Roman" panose="02020603050405020304" pitchFamily="18" charset="0"/>
              </a:rPr>
              <a:t>retention, persistence, and opportunities to </a:t>
            </a:r>
            <a:r>
              <a:rPr lang="en-US" sz="2400" b="1" dirty="0">
                <a:latin typeface="Calibri" panose="020F0502020204030204" pitchFamily="34" charset="0"/>
                <a:ea typeface="Calibri" panose="020F0502020204030204" pitchFamily="34" charset="0"/>
                <a:cs typeface="Times New Roman" panose="02020603050405020304" pitchFamily="18" charset="0"/>
              </a:rPr>
              <a:t>advance</a:t>
            </a:r>
            <a:r>
              <a:rPr lang="en-US" sz="2400" dirty="0">
                <a:latin typeface="Calibri" panose="020F0502020204030204" pitchFamily="34" charset="0"/>
                <a:ea typeface="Calibri" panose="020F0502020204030204" pitchFamily="34" charset="0"/>
                <a:cs typeface="Times New Roman" panose="02020603050405020304" pitchFamily="18" charset="0"/>
              </a:rPr>
              <a:t> in employment</a:t>
            </a:r>
          </a:p>
          <a:p>
            <a:pPr marL="342900" marR="0" lvl="0" indent="-342900">
              <a:lnSpc>
                <a:spcPct val="107000"/>
              </a:lnSpc>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Feature employers as </a:t>
            </a:r>
            <a:r>
              <a:rPr lang="en-US" sz="2400" b="1" dirty="0">
                <a:latin typeface="Calibri" panose="020F0502020204030204" pitchFamily="34" charset="0"/>
                <a:ea typeface="Calibri" panose="020F0502020204030204" pitchFamily="34" charset="0"/>
                <a:cs typeface="Times New Roman" panose="02020603050405020304" pitchFamily="18" charset="0"/>
              </a:rPr>
              <a:t>designers or co-designers</a:t>
            </a:r>
          </a:p>
          <a:p>
            <a:pPr marL="342900" marR="0" lvl="0" indent="-342900">
              <a:lnSpc>
                <a:spcPct val="107000"/>
              </a:lnSpc>
              <a:spcAft>
                <a:spcPts val="1200"/>
              </a:spcAft>
              <a:buFont typeface="+mj-lt"/>
              <a:buAutoNum type="arabicPeriod"/>
            </a:pPr>
            <a:r>
              <a:rPr lang="en-US" sz="2400" b="1" dirty="0">
                <a:latin typeface="Calibri" panose="020F0502020204030204" pitchFamily="34" charset="0"/>
                <a:ea typeface="Calibri" panose="020F0502020204030204" pitchFamily="34" charset="0"/>
                <a:cs typeface="Times New Roman" panose="02020603050405020304" pitchFamily="18" charset="0"/>
              </a:rPr>
              <a:t>Scale</a:t>
            </a:r>
            <a:r>
              <a:rPr lang="en-US" sz="2400" dirty="0">
                <a:latin typeface="Calibri" panose="020F0502020204030204" pitchFamily="34" charset="0"/>
                <a:ea typeface="Calibri" panose="020F0502020204030204" pitchFamily="34" charset="0"/>
                <a:cs typeface="Times New Roman" panose="02020603050405020304" pitchFamily="18" charset="0"/>
              </a:rPr>
              <a:t> an existing proven effort</a:t>
            </a:r>
          </a:p>
          <a:p>
            <a:pPr marL="342900" indent="-342900">
              <a:lnSpc>
                <a:spcPct val="107000"/>
              </a:lnSpc>
              <a:spcAft>
                <a:spcPts val="1200"/>
              </a:spcAft>
              <a:buFont typeface="+mj-lt"/>
              <a:buAutoNum type="arabicPeriod"/>
            </a:pPr>
            <a:r>
              <a:rPr lang="en-US" sz="2400" dirty="0"/>
              <a:t>Demonstrate innovation in pathway design </a:t>
            </a:r>
          </a:p>
          <a:p>
            <a:pPr marL="342900" marR="0" lvl="0" indent="-342900">
              <a:lnSpc>
                <a:spcPct val="107000"/>
              </a:lnSpc>
              <a:spcAft>
                <a:spcPts val="12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Focus </a:t>
            </a:r>
            <a:r>
              <a:rPr lang="en-US" sz="2400" dirty="0">
                <a:latin typeface="Calibri" panose="020F0502020204030204" pitchFamily="34" charset="0"/>
                <a:ea typeface="Calibri" panose="020F0502020204030204" pitchFamily="34" charset="0"/>
                <a:cs typeface="Times New Roman" panose="02020603050405020304" pitchFamily="18" charset="0"/>
              </a:rPr>
              <a:t>on </a:t>
            </a:r>
            <a:r>
              <a:rPr lang="en-US" sz="2400" b="1" dirty="0">
                <a:latin typeface="Calibri" panose="020F0502020204030204" pitchFamily="34" charset="0"/>
                <a:ea typeface="Calibri" panose="020F0502020204030204" pitchFamily="34" charset="0"/>
                <a:cs typeface="Times New Roman" panose="02020603050405020304" pitchFamily="18" charset="0"/>
              </a:rPr>
              <a:t>reducing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racial inequities </a:t>
            </a:r>
            <a:r>
              <a:rPr lang="en-US" sz="2400" dirty="0">
                <a:latin typeface="Calibri" panose="020F0502020204030204" pitchFamily="34" charset="0"/>
                <a:ea typeface="Calibri" panose="020F0502020204030204" pitchFamily="34" charset="0"/>
                <a:cs typeface="Times New Roman" panose="02020603050405020304" pitchFamily="18" charset="0"/>
              </a:rPr>
              <a:t>in employment and/or education outcomes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p:cNvSpPr>
            <a:spLocks noGrp="1"/>
          </p:cNvSpPr>
          <p:nvPr>
            <p:ph type="title"/>
          </p:nvPr>
        </p:nvSpPr>
        <p:spPr>
          <a:xfrm>
            <a:off x="419641" y="769423"/>
            <a:ext cx="7770674" cy="1007619"/>
          </a:xfrm>
        </p:spPr>
        <p:txBody>
          <a:bodyPr/>
          <a:lstStyle/>
          <a:p>
            <a:pPr>
              <a:spcBef>
                <a:spcPts val="600"/>
              </a:spcBef>
              <a:spcAft>
                <a:spcPts val="600"/>
              </a:spcAft>
            </a:pPr>
            <a:r>
              <a:rPr lang="en-US" sz="2400" dirty="0"/>
              <a:t>Pathways to Careers Fund</a:t>
            </a:r>
            <a:br>
              <a:rPr lang="en-US" sz="2400" dirty="0"/>
            </a:br>
            <a:r>
              <a:rPr lang="en-US" sz="2000" dirty="0">
                <a:solidFill>
                  <a:schemeClr val="tx1"/>
                </a:solidFill>
              </a:rPr>
              <a:t>Preferred Eligibility Criteria</a:t>
            </a:r>
          </a:p>
        </p:txBody>
      </p:sp>
    </p:spTree>
    <p:extLst>
      <p:ext uri="{BB962C8B-B14F-4D97-AF65-F5344CB8AC3E}">
        <p14:creationId xmlns:p14="http://schemas.microsoft.com/office/powerpoint/2010/main" val="403137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667110"/>
            <a:ext cx="7770674" cy="1007619"/>
          </a:xfrm>
        </p:spPr>
        <p:txBody>
          <a:bodyPr/>
          <a:lstStyle/>
          <a:p>
            <a:r>
              <a:rPr lang="en-US" dirty="0"/>
              <a:t>Pathways to Careers Fund Learning Plan</a:t>
            </a:r>
          </a:p>
        </p:txBody>
      </p:sp>
      <p:sp>
        <p:nvSpPr>
          <p:cNvPr id="4" name="Rectangle 3"/>
          <p:cNvSpPr/>
          <p:nvPr/>
        </p:nvSpPr>
        <p:spPr>
          <a:xfrm>
            <a:off x="419641" y="1988707"/>
            <a:ext cx="8413807" cy="3303468"/>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Our goal is learning for </a:t>
            </a:r>
            <a:r>
              <a:rPr lang="en-US" sz="2400" b="1" dirty="0">
                <a:latin typeface="Calibri" panose="020F0502020204030204" pitchFamily="34" charset="0"/>
                <a:ea typeface="MS Mincho" panose="02020609040205080304" pitchFamily="49" charset="-128"/>
                <a:cs typeface="Times New Roman" panose="02020603050405020304" pitchFamily="18" charset="0"/>
              </a:rPr>
              <a:t>continuous improvement</a:t>
            </a:r>
            <a:r>
              <a:rPr lang="en-US" sz="2400" dirty="0">
                <a:latin typeface="Calibri" panose="020F0502020204030204" pitchFamily="34" charset="0"/>
                <a:ea typeface="MS Mincho" panose="02020609040205080304" pitchFamily="49" charset="-128"/>
                <a:cs typeface="Times New Roman" panose="02020603050405020304" pitchFamily="18" charset="0"/>
              </a:rPr>
              <a:t>, </a:t>
            </a:r>
            <a:r>
              <a:rPr lang="en-US" sz="2400" i="1" dirty="0">
                <a:latin typeface="Calibri" panose="020F0502020204030204" pitchFamily="34" charset="0"/>
                <a:ea typeface="MS Mincho" panose="02020609040205080304" pitchFamily="49" charset="-128"/>
                <a:cs typeface="Times New Roman" panose="02020603050405020304" pitchFamily="18" charset="0"/>
              </a:rPr>
              <a:t>not </a:t>
            </a:r>
            <a:r>
              <a:rPr lang="en-US" sz="2400" dirty="0">
                <a:latin typeface="Calibri" panose="020F0502020204030204" pitchFamily="34" charset="0"/>
                <a:ea typeface="MS Mincho" panose="02020609040205080304" pitchFamily="49" charset="-128"/>
                <a:cs typeface="Times New Roman" panose="02020603050405020304" pitchFamily="18" charset="0"/>
              </a:rPr>
              <a:t>reporting/evaluation for compliance or grant management purposes</a:t>
            </a:r>
          </a:p>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We understand that reporting and evaluation can be a burden for grantees, and will seek to minimize time needed for these activities</a:t>
            </a:r>
          </a:p>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We respect client privacy and do not request any identifiable information at the individual level</a:t>
            </a:r>
          </a:p>
        </p:txBody>
      </p:sp>
    </p:spTree>
    <p:extLst>
      <p:ext uri="{BB962C8B-B14F-4D97-AF65-F5344CB8AC3E}">
        <p14:creationId xmlns:p14="http://schemas.microsoft.com/office/powerpoint/2010/main" val="84631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Sample Learning Questions</a:t>
            </a:r>
          </a:p>
        </p:txBody>
      </p:sp>
      <p:sp>
        <p:nvSpPr>
          <p:cNvPr id="3" name="Title 2"/>
          <p:cNvSpPr>
            <a:spLocks noGrp="1"/>
          </p:cNvSpPr>
          <p:nvPr>
            <p:ph type="title"/>
          </p:nvPr>
        </p:nvSpPr>
        <p:spPr/>
        <p:txBody>
          <a:bodyPr/>
          <a:lstStyle/>
          <a:p>
            <a:r>
              <a:rPr lang="en-US" dirty="0"/>
              <a:t>Pathways to Careers Fund Learning Plan</a:t>
            </a:r>
          </a:p>
        </p:txBody>
      </p:sp>
      <p:sp>
        <p:nvSpPr>
          <p:cNvPr id="4" name="Rectangle 3"/>
          <p:cNvSpPr/>
          <p:nvPr/>
        </p:nvSpPr>
        <p:spPr>
          <a:xfrm>
            <a:off x="419641" y="1859340"/>
            <a:ext cx="8379302" cy="2769989"/>
          </a:xfrm>
          <a:prstGeom prst="rect">
            <a:avLst/>
          </a:prstGeom>
        </p:spPr>
        <p:txBody>
          <a:bodyPr wrap="square">
            <a:spAutoFit/>
          </a:bodyPr>
          <a:lstStyle/>
          <a:p>
            <a:pPr>
              <a:spcAft>
                <a:spcPts val="1200"/>
              </a:spcAft>
            </a:pPr>
            <a:r>
              <a:rPr lang="en-US" sz="2400" b="1" dirty="0"/>
              <a:t>Project level</a:t>
            </a:r>
          </a:p>
          <a:p>
            <a:pPr marL="285750" indent="-285750">
              <a:spcAft>
                <a:spcPts val="1200"/>
              </a:spcAft>
              <a:buFont typeface="Arial" panose="020B0604020202020204" pitchFamily="34" charset="0"/>
              <a:buChar char="•"/>
            </a:pPr>
            <a:r>
              <a:rPr lang="en-US" sz="2400" dirty="0"/>
              <a:t>Did investments/projects succeed in achieving youth outcomes and/or any systems change outcomes sought?</a:t>
            </a:r>
          </a:p>
          <a:p>
            <a:pPr marL="285750" indent="-285750">
              <a:spcAft>
                <a:spcPts val="1200"/>
              </a:spcAft>
              <a:buFont typeface="Arial" panose="020B0604020202020204" pitchFamily="34" charset="0"/>
              <a:buChar char="•"/>
            </a:pPr>
            <a:r>
              <a:rPr lang="en-US" sz="2400" dirty="0"/>
              <a:t>What lessons were learned in regards to what did or didn’t work during implementation?</a:t>
            </a:r>
          </a:p>
          <a:p>
            <a:pPr>
              <a:spcAft>
                <a:spcPts val="1200"/>
              </a:spcAft>
            </a:pPr>
            <a:endParaRPr lang="en-US" sz="2400" dirty="0"/>
          </a:p>
        </p:txBody>
      </p:sp>
    </p:spTree>
    <p:extLst>
      <p:ext uri="{BB962C8B-B14F-4D97-AF65-F5344CB8AC3E}">
        <p14:creationId xmlns:p14="http://schemas.microsoft.com/office/powerpoint/2010/main" val="3314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Sample Learning Questions</a:t>
            </a:r>
          </a:p>
        </p:txBody>
      </p:sp>
      <p:sp>
        <p:nvSpPr>
          <p:cNvPr id="3" name="Title 2"/>
          <p:cNvSpPr>
            <a:spLocks noGrp="1"/>
          </p:cNvSpPr>
          <p:nvPr>
            <p:ph type="title"/>
          </p:nvPr>
        </p:nvSpPr>
        <p:spPr/>
        <p:txBody>
          <a:bodyPr/>
          <a:lstStyle/>
          <a:p>
            <a:r>
              <a:rPr lang="en-US" dirty="0"/>
              <a:t>Pathways to Careers Fund Learning Plan</a:t>
            </a:r>
          </a:p>
        </p:txBody>
      </p:sp>
      <p:sp>
        <p:nvSpPr>
          <p:cNvPr id="4" name="Rectangle 3"/>
          <p:cNvSpPr/>
          <p:nvPr/>
        </p:nvSpPr>
        <p:spPr>
          <a:xfrm>
            <a:off x="419641" y="1859340"/>
            <a:ext cx="8379302" cy="5293757"/>
          </a:xfrm>
          <a:prstGeom prst="rect">
            <a:avLst/>
          </a:prstGeom>
        </p:spPr>
        <p:txBody>
          <a:bodyPr wrap="square">
            <a:spAutoFit/>
          </a:bodyPr>
          <a:lstStyle/>
          <a:p>
            <a:pPr>
              <a:spcAft>
                <a:spcPts val="1200"/>
              </a:spcAft>
            </a:pPr>
            <a:r>
              <a:rPr lang="en-US" sz="2200" b="1" dirty="0" smtClean="0"/>
              <a:t>Multi-site </a:t>
            </a:r>
            <a:r>
              <a:rPr lang="en-US" sz="2200" b="1" dirty="0"/>
              <a:t>(summary) level</a:t>
            </a:r>
          </a:p>
          <a:p>
            <a:pPr marL="285750" indent="-285750">
              <a:spcAft>
                <a:spcPts val="1200"/>
              </a:spcAft>
              <a:buFont typeface="Arial" panose="020B0604020202020204" pitchFamily="34" charset="0"/>
              <a:buChar char="•"/>
            </a:pPr>
            <a:r>
              <a:rPr lang="en-US" sz="2200" dirty="0"/>
              <a:t>Did the projects happening in a region support and enhance that region’s OY agenda? </a:t>
            </a:r>
          </a:p>
          <a:p>
            <a:pPr marL="285750" indent="-285750">
              <a:spcAft>
                <a:spcPts val="1200"/>
              </a:spcAft>
              <a:buFont typeface="Arial" panose="020B0604020202020204" pitchFamily="34" charset="0"/>
              <a:buChar char="•"/>
            </a:pPr>
            <a:r>
              <a:rPr lang="en-US" sz="2200" dirty="0"/>
              <a:t>For employers, what are the largest challenges of doing this kind of work? Did projects help to move employers to create lasting, long term changes to hiring approaches? </a:t>
            </a:r>
          </a:p>
          <a:p>
            <a:pPr marL="285750" indent="-285750">
              <a:spcAft>
                <a:spcPts val="1200"/>
              </a:spcAft>
              <a:buFont typeface="Arial" panose="020B0604020202020204" pitchFamily="34" charset="0"/>
              <a:buChar char="•"/>
            </a:pPr>
            <a:r>
              <a:rPr lang="en-US" sz="2200" dirty="0"/>
              <a:t>Did increases in scale (</a:t>
            </a:r>
            <a:r>
              <a:rPr lang="en-US" sz="2200" dirty="0" err="1"/>
              <a:t>eg</a:t>
            </a:r>
            <a:r>
              <a:rPr lang="en-US" sz="2200" dirty="0"/>
              <a:t>. total number of OY employed) or quality (</a:t>
            </a:r>
            <a:r>
              <a:rPr lang="en-US" sz="2200" dirty="0" err="1"/>
              <a:t>eg</a:t>
            </a:r>
            <a:r>
              <a:rPr lang="en-US" sz="2200" dirty="0"/>
              <a:t>. persistence of OY in jobs) stick after the project period? Why or why not? </a:t>
            </a:r>
          </a:p>
          <a:p>
            <a:pPr marL="285750" indent="-285750">
              <a:spcAft>
                <a:spcPts val="1200"/>
              </a:spcAft>
              <a:buFont typeface="Arial" panose="020B0604020202020204" pitchFamily="34" charset="0"/>
              <a:buChar char="•"/>
            </a:pPr>
            <a:r>
              <a:rPr lang="en-US" sz="2200" dirty="0"/>
              <a:t>Were approaches that executed on combining educational progress and job progress concurrently more or less effective than approaches that were solely about jobs? </a:t>
            </a:r>
          </a:p>
          <a:p>
            <a:endParaRPr lang="en-US" sz="2400" dirty="0"/>
          </a:p>
        </p:txBody>
      </p:sp>
    </p:spTree>
    <p:extLst>
      <p:ext uri="{BB962C8B-B14F-4D97-AF65-F5344CB8AC3E}">
        <p14:creationId xmlns:p14="http://schemas.microsoft.com/office/powerpoint/2010/main" val="48776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2" y="1505006"/>
            <a:ext cx="7770675" cy="313531"/>
          </a:xfrm>
        </p:spPr>
        <p:txBody>
          <a:bodyPr/>
          <a:lstStyle/>
          <a:p>
            <a:r>
              <a:rPr lang="en-US" sz="2000" dirty="0"/>
              <a:t>Required Grantee Activities</a:t>
            </a:r>
          </a:p>
        </p:txBody>
      </p:sp>
      <p:sp>
        <p:nvSpPr>
          <p:cNvPr id="3" name="Title 2"/>
          <p:cNvSpPr>
            <a:spLocks noGrp="1"/>
          </p:cNvSpPr>
          <p:nvPr>
            <p:ph type="title"/>
          </p:nvPr>
        </p:nvSpPr>
        <p:spPr>
          <a:xfrm>
            <a:off x="419642" y="492372"/>
            <a:ext cx="7770674" cy="1007619"/>
          </a:xfrm>
        </p:spPr>
        <p:txBody>
          <a:bodyPr/>
          <a:lstStyle/>
          <a:p>
            <a:r>
              <a:rPr lang="en-US" dirty="0"/>
              <a:t>Pathways to Careers Fund </a:t>
            </a:r>
            <a:r>
              <a:rPr lang="en-US" dirty="0" smtClean="0"/>
              <a:t>– Aspen Learning </a:t>
            </a:r>
            <a:r>
              <a:rPr lang="en-US" dirty="0"/>
              <a:t>Plan</a:t>
            </a:r>
          </a:p>
        </p:txBody>
      </p:sp>
      <p:sp>
        <p:nvSpPr>
          <p:cNvPr id="5" name="Rectangle 4"/>
          <p:cNvSpPr/>
          <p:nvPr/>
        </p:nvSpPr>
        <p:spPr>
          <a:xfrm>
            <a:off x="419642" y="1884634"/>
            <a:ext cx="8603588" cy="4909036"/>
          </a:xfrm>
          <a:prstGeom prst="rect">
            <a:avLst/>
          </a:prstGeom>
        </p:spPr>
        <p:txBody>
          <a:bodyPr wrap="square">
            <a:spAutoFit/>
          </a:bodyPr>
          <a:lstStyle/>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Interviews with AFCS evaluation partner</a:t>
            </a:r>
            <a:r>
              <a:rPr lang="en-US" sz="2100" dirty="0">
                <a:ea typeface="MS Mincho" panose="02020609040205080304" pitchFamily="49" charset="-128"/>
                <a:cs typeface="Times New Roman" panose="02020603050405020304" pitchFamily="18" charset="0"/>
              </a:rPr>
              <a:t>: twice a year, a one hour interview with an evaluation </a:t>
            </a:r>
            <a:r>
              <a:rPr lang="en-US" sz="2100" dirty="0" smtClean="0">
                <a:ea typeface="MS Mincho" panose="02020609040205080304" pitchFamily="49" charset="-128"/>
                <a:cs typeface="Times New Roman" panose="02020603050405020304" pitchFamily="18" charset="0"/>
              </a:rPr>
              <a:t>partner</a:t>
            </a:r>
            <a:endParaRPr lang="en-US" sz="2100" dirty="0">
              <a:ea typeface="MS Mincho" panose="02020609040205080304" pitchFamily="49" charset="-128"/>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Participation in learning sessions </a:t>
            </a:r>
            <a:r>
              <a:rPr lang="en-US" sz="2100" dirty="0">
                <a:ea typeface="MS Mincho" panose="02020609040205080304" pitchFamily="49" charset="-128"/>
                <a:cs typeface="Times New Roman" panose="02020603050405020304" pitchFamily="18" charset="0"/>
              </a:rPr>
              <a:t>in your city, with AFCS staff: at most twice a year, participation in a half day learning discussion with other </a:t>
            </a:r>
            <a:r>
              <a:rPr lang="en-US" sz="2100" dirty="0" smtClean="0">
                <a:ea typeface="MS Mincho" panose="02020609040205080304" pitchFamily="49" charset="-128"/>
                <a:cs typeface="Times New Roman" panose="02020603050405020304" pitchFamily="18" charset="0"/>
              </a:rPr>
              <a:t>grantees</a:t>
            </a:r>
            <a:endParaRPr lang="en-US" sz="2100" dirty="0">
              <a:ea typeface="MS Mincho" panose="02020609040205080304" pitchFamily="49" charset="-128"/>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Written </a:t>
            </a:r>
            <a:r>
              <a:rPr lang="en-US" sz="2100" b="1" dirty="0" smtClean="0">
                <a:ea typeface="MS Mincho" panose="02020609040205080304" pitchFamily="49" charset="-128"/>
                <a:cs typeface="Times New Roman" panose="02020603050405020304" pitchFamily="18" charset="0"/>
              </a:rPr>
              <a:t>report</a:t>
            </a:r>
            <a:r>
              <a:rPr lang="en-US" sz="2100" dirty="0" smtClean="0">
                <a:ea typeface="MS Mincho" panose="02020609040205080304" pitchFamily="49" charset="-128"/>
                <a:cs typeface="Times New Roman" panose="02020603050405020304" pitchFamily="18" charset="0"/>
              </a:rPr>
              <a:t>: an annual and/or final report will </a:t>
            </a:r>
            <a:r>
              <a:rPr lang="en-US" sz="2100" dirty="0">
                <a:ea typeface="MS Mincho" panose="02020609040205080304" pitchFamily="49" charset="-128"/>
                <a:cs typeface="Times New Roman" panose="02020603050405020304" pitchFamily="18" charset="0"/>
              </a:rPr>
              <a:t>be required, which will include reporting data on actual youth outcomes as they relate your proposed outcomes, and a narrative describing the process you used and successes and barriers you </a:t>
            </a:r>
            <a:r>
              <a:rPr lang="en-US" sz="2100" dirty="0" smtClean="0">
                <a:ea typeface="MS Mincho" panose="02020609040205080304" pitchFamily="49" charset="-128"/>
                <a:cs typeface="Times New Roman" panose="02020603050405020304" pitchFamily="18" charset="0"/>
              </a:rPr>
              <a:t>experienced</a:t>
            </a:r>
            <a:endParaRPr lang="en-US" sz="2100" dirty="0">
              <a:ea typeface="MS Mincho" panose="02020609040205080304" pitchFamily="49" charset="-128"/>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At the end of your project</a:t>
            </a:r>
            <a:r>
              <a:rPr lang="en-US" sz="2100" dirty="0">
                <a:ea typeface="MS Mincho" panose="02020609040205080304" pitchFamily="49" charset="-128"/>
                <a:cs typeface="Times New Roman" panose="02020603050405020304" pitchFamily="18" charset="0"/>
              </a:rPr>
              <a:t>: potential phone interview with evaluators or AFCS </a:t>
            </a:r>
            <a:r>
              <a:rPr lang="en-US" sz="2100" dirty="0" smtClean="0">
                <a:ea typeface="MS Mincho" panose="02020609040205080304" pitchFamily="49" charset="-128"/>
                <a:cs typeface="Times New Roman" panose="02020603050405020304" pitchFamily="18" charset="0"/>
              </a:rPr>
              <a:t>staff</a:t>
            </a:r>
            <a:endParaRPr lang="en-US" sz="2100" dirty="0">
              <a:ea typeface="MS Mincho" panose="02020609040205080304" pitchFamily="49" charset="-128"/>
              <a:cs typeface="Times New Roman" panose="02020603050405020304" pitchFamily="18" charset="0"/>
            </a:endParaRPr>
          </a:p>
          <a:p>
            <a:pPr algn="ctr">
              <a:spcAft>
                <a:spcPts val="1200"/>
              </a:spcAft>
            </a:pPr>
            <a:r>
              <a:rPr lang="en-US" sz="2100" i="1" dirty="0">
                <a:ea typeface="MS Mincho" panose="02020609040205080304" pitchFamily="49" charset="-128"/>
                <a:cs typeface="Times New Roman" panose="02020603050405020304" pitchFamily="18" charset="0"/>
              </a:rPr>
              <a:t>We estimate that our request to grantees for time related to learning should amount to less than </a:t>
            </a:r>
            <a:r>
              <a:rPr lang="en-US" sz="2100" b="1" i="1" dirty="0">
                <a:ea typeface="MS Mincho" panose="02020609040205080304" pitchFamily="49" charset="-128"/>
                <a:cs typeface="Times New Roman" panose="02020603050405020304" pitchFamily="18" charset="0"/>
              </a:rPr>
              <a:t>12 hours annually</a:t>
            </a:r>
            <a:endParaRPr lang="en-US" sz="2100" b="1" i="1"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124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3" y="474682"/>
            <a:ext cx="7770674" cy="1007619"/>
          </a:xfrm>
        </p:spPr>
        <p:txBody>
          <a:bodyPr/>
          <a:lstStyle/>
          <a:p>
            <a:r>
              <a:rPr lang="en-US" dirty="0"/>
              <a:t>Applying to the Pathways to Careers Fund</a:t>
            </a:r>
          </a:p>
        </p:txBody>
      </p:sp>
      <p:sp>
        <p:nvSpPr>
          <p:cNvPr id="6" name="Text Placeholder 1"/>
          <p:cNvSpPr>
            <a:spLocks noGrp="1"/>
          </p:cNvSpPr>
          <p:nvPr>
            <p:ph type="body" sz="quarter" idx="10"/>
          </p:nvPr>
        </p:nvSpPr>
        <p:spPr>
          <a:xfrm>
            <a:off x="419643" y="1569206"/>
            <a:ext cx="7770675" cy="313531"/>
          </a:xfrm>
        </p:spPr>
        <p:txBody>
          <a:bodyPr/>
          <a:lstStyle/>
          <a:p>
            <a:r>
              <a:rPr lang="en-US" sz="2000" dirty="0"/>
              <a:t>Proposal Components</a:t>
            </a:r>
          </a:p>
          <a:p>
            <a:endParaRPr lang="en-US" sz="2000" dirty="0"/>
          </a:p>
        </p:txBody>
      </p:sp>
      <p:sp>
        <p:nvSpPr>
          <p:cNvPr id="9" name="Rectangle 8"/>
          <p:cNvSpPr/>
          <p:nvPr/>
        </p:nvSpPr>
        <p:spPr>
          <a:xfrm>
            <a:off x="419642" y="1982084"/>
            <a:ext cx="8310290" cy="4570482"/>
          </a:xfrm>
          <a:prstGeom prst="rect">
            <a:avLst/>
          </a:prstGeom>
        </p:spPr>
        <p:txBody>
          <a:bodyPr wrap="square">
            <a:spAutoFit/>
          </a:bodyPr>
          <a:lstStyle/>
          <a:p>
            <a:pPr marL="285750" indent="-285750">
              <a:spcAft>
                <a:spcPts val="600"/>
              </a:spcAft>
              <a:buFont typeface="Arial" panose="020B0604020202020204" pitchFamily="34" charset="0"/>
              <a:buChar char="•"/>
            </a:pPr>
            <a:r>
              <a:rPr lang="en-US" sz="1900" dirty="0" smtClean="0"/>
              <a:t>New Orleans </a:t>
            </a:r>
            <a:r>
              <a:rPr lang="en-US" sz="1900" b="1" dirty="0" smtClean="0"/>
              <a:t>Application </a:t>
            </a:r>
            <a:r>
              <a:rPr lang="en-US" sz="1900" b="1" dirty="0"/>
              <a:t>Cover Sheet</a:t>
            </a:r>
          </a:p>
          <a:p>
            <a:pPr marL="285750" indent="-285750">
              <a:spcAft>
                <a:spcPts val="600"/>
              </a:spcAft>
              <a:buFont typeface="Arial" panose="020B0604020202020204" pitchFamily="34" charset="0"/>
              <a:buChar char="•"/>
            </a:pPr>
            <a:r>
              <a:rPr lang="en-US" sz="1900" b="1" dirty="0"/>
              <a:t>Proposal Narrative </a:t>
            </a:r>
            <a:r>
              <a:rPr lang="en-US" sz="1900" dirty="0"/>
              <a:t>(not to exceed 8 pages; your response to section 1 should not exceed 1 page), including the completed diagram shown in Appendix D of the RFP</a:t>
            </a:r>
          </a:p>
          <a:p>
            <a:pPr marL="285750" indent="-285750">
              <a:spcAft>
                <a:spcPts val="600"/>
              </a:spcAft>
              <a:buFont typeface="Arial" panose="020B0604020202020204" pitchFamily="34" charset="0"/>
              <a:buChar char="•"/>
            </a:pPr>
            <a:r>
              <a:rPr lang="en-US" sz="1900" b="1" dirty="0"/>
              <a:t>Letters of commitment and/or Memoranda of Understanding from employer </a:t>
            </a:r>
            <a:r>
              <a:rPr lang="en-US" sz="1900" dirty="0"/>
              <a:t>partners of the proposed pathway or otherwise needed for the success of the </a:t>
            </a:r>
            <a:r>
              <a:rPr lang="en-US" sz="1900" dirty="0" smtClean="0"/>
              <a:t>project</a:t>
            </a:r>
            <a:endParaRPr lang="en-US" sz="1900" dirty="0"/>
          </a:p>
          <a:p>
            <a:pPr marL="285750" indent="-285750">
              <a:spcAft>
                <a:spcPts val="600"/>
              </a:spcAft>
              <a:buFont typeface="Arial" panose="020B0604020202020204" pitchFamily="34" charset="0"/>
              <a:buChar char="•"/>
            </a:pPr>
            <a:r>
              <a:rPr lang="en-US" sz="1900" dirty="0"/>
              <a:t>If a K12 or post-secondary connected pathway, letters of commitment and/or Memoranda of Understanding from any educational institution </a:t>
            </a:r>
            <a:r>
              <a:rPr lang="en-US" sz="1900" dirty="0" smtClean="0"/>
              <a:t>partners</a:t>
            </a:r>
            <a:endParaRPr lang="en-US" sz="1900" dirty="0"/>
          </a:p>
          <a:p>
            <a:pPr marL="285750" indent="-285750">
              <a:spcAft>
                <a:spcPts val="600"/>
              </a:spcAft>
              <a:buFont typeface="Arial" panose="020B0604020202020204" pitchFamily="34" charset="0"/>
              <a:buChar char="•"/>
            </a:pPr>
            <a:r>
              <a:rPr lang="en-US" sz="1900" dirty="0"/>
              <a:t>If the proposed pathway has any existing documentation of the approach or outcomes (descriptive report, evaluation, </a:t>
            </a:r>
            <a:r>
              <a:rPr lang="en-US" sz="1900" dirty="0" err="1"/>
              <a:t>etc</a:t>
            </a:r>
            <a:r>
              <a:rPr lang="en-US" sz="1900" dirty="0"/>
              <a:t>) please include as an </a:t>
            </a:r>
            <a:r>
              <a:rPr lang="en-US" sz="1900" dirty="0" smtClean="0"/>
              <a:t>attachment</a:t>
            </a:r>
            <a:endParaRPr lang="en-US" sz="1900" dirty="0"/>
          </a:p>
          <a:p>
            <a:pPr marL="285750" indent="-285750">
              <a:spcAft>
                <a:spcPts val="600"/>
              </a:spcAft>
              <a:buFont typeface="Arial" panose="020B0604020202020204" pitchFamily="34" charset="0"/>
              <a:buChar char="•"/>
            </a:pPr>
            <a:r>
              <a:rPr lang="en-US" sz="1900" b="1" dirty="0"/>
              <a:t>Copy of organization’s 501(c)3 letter</a:t>
            </a:r>
            <a:r>
              <a:rPr lang="en-US" sz="1900" dirty="0"/>
              <a:t>; if organization is applying as a fiscal sponsor for another organization, also include a copy of the fiscal sponsorship agreement</a:t>
            </a:r>
          </a:p>
        </p:txBody>
      </p:sp>
    </p:spTree>
    <p:extLst>
      <p:ext uri="{BB962C8B-B14F-4D97-AF65-F5344CB8AC3E}">
        <p14:creationId xmlns:p14="http://schemas.microsoft.com/office/powerpoint/2010/main" val="185756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1" y="1825318"/>
            <a:ext cx="7770675" cy="313531"/>
          </a:xfrm>
        </p:spPr>
        <p:txBody>
          <a:bodyPr/>
          <a:lstStyle/>
          <a:p>
            <a:r>
              <a:rPr lang="en-US" sz="2000" dirty="0"/>
              <a:t>Submission Process</a:t>
            </a:r>
          </a:p>
        </p:txBody>
      </p:sp>
      <p:sp>
        <p:nvSpPr>
          <p:cNvPr id="3" name="Title 2"/>
          <p:cNvSpPr>
            <a:spLocks noGrp="1"/>
          </p:cNvSpPr>
          <p:nvPr>
            <p:ph type="title"/>
          </p:nvPr>
        </p:nvSpPr>
        <p:spPr>
          <a:xfrm>
            <a:off x="419642" y="739316"/>
            <a:ext cx="7770674" cy="1007619"/>
          </a:xfrm>
        </p:spPr>
        <p:txBody>
          <a:bodyPr/>
          <a:lstStyle/>
          <a:p>
            <a:r>
              <a:rPr lang="en-US" dirty="0"/>
              <a:t>Applying to the </a:t>
            </a:r>
            <a:r>
              <a:rPr lang="en-US" dirty="0" smtClean="0"/>
              <a:t>Pathways to Careers </a:t>
            </a:r>
            <a:r>
              <a:rPr lang="en-US" dirty="0"/>
              <a:t>Fund</a:t>
            </a:r>
          </a:p>
        </p:txBody>
      </p:sp>
      <p:sp>
        <p:nvSpPr>
          <p:cNvPr id="4" name="Rectangle 3"/>
          <p:cNvSpPr/>
          <p:nvPr/>
        </p:nvSpPr>
        <p:spPr>
          <a:xfrm>
            <a:off x="419642" y="2585933"/>
            <a:ext cx="8310290" cy="269304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Proposals are due, by </a:t>
            </a:r>
            <a:r>
              <a:rPr lang="en-US" sz="2400" b="1" dirty="0"/>
              <a:t>electronic submission</a:t>
            </a:r>
            <a:r>
              <a:rPr lang="en-US" sz="2400" dirty="0"/>
              <a:t>, to the attention of: Emma Uman,  </a:t>
            </a:r>
            <a:r>
              <a:rPr lang="en-US" sz="2400" dirty="0">
                <a:hlinkClick r:id="rId3"/>
              </a:rPr>
              <a:t>emma.uman@aspeninst.org</a:t>
            </a:r>
            <a:r>
              <a:rPr lang="en-US" sz="2400" dirty="0"/>
              <a:t> </a:t>
            </a:r>
          </a:p>
          <a:p>
            <a:pPr marL="285750" indent="-285750">
              <a:spcAft>
                <a:spcPts val="1200"/>
              </a:spcAft>
              <a:buFont typeface="Arial" panose="020B0604020202020204" pitchFamily="34" charset="0"/>
              <a:buChar char="•"/>
            </a:pPr>
            <a:r>
              <a:rPr lang="en-US" sz="2400" dirty="0"/>
              <a:t>Deadline for submission is </a:t>
            </a:r>
            <a:r>
              <a:rPr lang="en-US" sz="2400" b="1" dirty="0" smtClean="0"/>
              <a:t>March 3</a:t>
            </a:r>
            <a:r>
              <a:rPr lang="en-US" sz="2400" dirty="0" smtClean="0"/>
              <a:t>, </a:t>
            </a:r>
            <a:r>
              <a:rPr lang="en-US" sz="2400" dirty="0"/>
              <a:t>2017 6:00 p.m. Pacific </a:t>
            </a:r>
            <a:r>
              <a:rPr lang="en-US" sz="2400" dirty="0" smtClean="0"/>
              <a:t>Time</a:t>
            </a:r>
            <a:endParaRPr lang="en-US" sz="2400" dirty="0"/>
          </a:p>
          <a:p>
            <a:pPr marL="285750" indent="-285750">
              <a:spcAft>
                <a:spcPts val="1200"/>
              </a:spcAft>
              <a:buFont typeface="Arial" panose="020B0604020202020204" pitchFamily="34" charset="0"/>
              <a:buChar char="•"/>
            </a:pPr>
            <a:r>
              <a:rPr lang="en-US" sz="2400" dirty="0"/>
              <a:t>Funding decisions will be announced before May 31, </a:t>
            </a:r>
            <a:r>
              <a:rPr lang="en-US" sz="2400" dirty="0" smtClean="0"/>
              <a:t>2017</a:t>
            </a:r>
            <a:endParaRPr lang="en-US" sz="2400" dirty="0"/>
          </a:p>
          <a:p>
            <a:pPr>
              <a:spcAft>
                <a:spcPts val="600"/>
              </a:spcAft>
            </a:pPr>
            <a:endParaRPr lang="en-US" sz="1900" dirty="0"/>
          </a:p>
        </p:txBody>
      </p:sp>
    </p:spTree>
    <p:extLst>
      <p:ext uri="{BB962C8B-B14F-4D97-AF65-F5344CB8AC3E}">
        <p14:creationId xmlns:p14="http://schemas.microsoft.com/office/powerpoint/2010/main" val="388675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08690" y="1718813"/>
            <a:ext cx="6249372" cy="2971800"/>
          </a:xfrm>
        </p:spPr>
        <p:txBody>
          <a:bodyPr/>
          <a:lstStyle/>
          <a:p>
            <a:r>
              <a:rPr lang="en-US" sz="4400" dirty="0"/>
              <a:t>Questions?</a:t>
            </a:r>
          </a:p>
        </p:txBody>
      </p:sp>
    </p:spTree>
    <p:extLst>
      <p:ext uri="{BB962C8B-B14F-4D97-AF65-F5344CB8AC3E}">
        <p14:creationId xmlns:p14="http://schemas.microsoft.com/office/powerpoint/2010/main" val="8845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2094" y="3547613"/>
            <a:ext cx="8290586" cy="2971800"/>
          </a:xfrm>
        </p:spPr>
        <p:txBody>
          <a:bodyPr/>
          <a:lstStyle/>
          <a:p>
            <a:pPr marL="857250" indent="-857250">
              <a:spcAft>
                <a:spcPts val="1200"/>
              </a:spcAft>
              <a:buFont typeface="+mj-lt"/>
              <a:buAutoNum type="romanUcPeriod"/>
            </a:pPr>
            <a:r>
              <a:rPr lang="en-US" sz="2800" dirty="0"/>
              <a:t>The Aspen Forum for Community Solutions &amp; Opportunity Youth Incentive Fund</a:t>
            </a:r>
          </a:p>
          <a:p>
            <a:pPr marL="857250" indent="-857250">
              <a:spcAft>
                <a:spcPts val="1200"/>
              </a:spcAft>
              <a:buFont typeface="+mj-lt"/>
              <a:buAutoNum type="romanUcPeriod"/>
            </a:pPr>
            <a:r>
              <a:rPr lang="en-US" sz="2800" dirty="0" smtClean="0"/>
              <a:t>New Orleans/EMPLOY </a:t>
            </a:r>
            <a:r>
              <a:rPr lang="en-US" sz="2800" smtClean="0"/>
              <a:t>Collaborative Strategy</a:t>
            </a:r>
            <a:endParaRPr lang="en-US" sz="2800" dirty="0"/>
          </a:p>
          <a:p>
            <a:pPr marL="857250" indent="-857250">
              <a:spcAft>
                <a:spcPts val="1200"/>
              </a:spcAft>
              <a:buFont typeface="+mj-lt"/>
              <a:buAutoNum type="romanUcPeriod"/>
            </a:pPr>
            <a:r>
              <a:rPr lang="en-US" sz="2800" dirty="0"/>
              <a:t>Pathways to Careers Fund Learning Objectives &amp; Grantee Requirements</a:t>
            </a:r>
          </a:p>
          <a:p>
            <a:pPr marL="857250" indent="-857250">
              <a:spcAft>
                <a:spcPts val="1200"/>
              </a:spcAft>
              <a:buFont typeface="+mj-lt"/>
              <a:buAutoNum type="romanUcPeriod"/>
            </a:pPr>
            <a:r>
              <a:rPr lang="en-US" sz="2800" dirty="0"/>
              <a:t>Questions </a:t>
            </a:r>
          </a:p>
          <a:p>
            <a:pPr marL="857250" indent="-857250">
              <a:buFont typeface="+mj-lt"/>
              <a:buAutoNum type="romanUcPeriod"/>
            </a:pPr>
            <a:endParaRPr lang="en-US" dirty="0"/>
          </a:p>
          <a:p>
            <a:pPr marL="857250" indent="-857250">
              <a:buFont typeface="+mj-lt"/>
              <a:buAutoNum type="romanUcPeriod"/>
            </a:pPr>
            <a:endParaRPr lang="en-US" dirty="0"/>
          </a:p>
        </p:txBody>
      </p:sp>
      <p:sp>
        <p:nvSpPr>
          <p:cNvPr id="3" name="TextBox 2"/>
          <p:cNvSpPr txBox="1"/>
          <p:nvPr/>
        </p:nvSpPr>
        <p:spPr>
          <a:xfrm>
            <a:off x="5279366" y="727436"/>
            <a:ext cx="3571336" cy="523220"/>
          </a:xfrm>
          <a:prstGeom prst="rect">
            <a:avLst/>
          </a:prstGeom>
          <a:noFill/>
        </p:spPr>
        <p:txBody>
          <a:bodyPr wrap="square" rtlCol="0">
            <a:spAutoFit/>
          </a:bodyPr>
          <a:lstStyle/>
          <a:p>
            <a:pPr lvl="0" defTabSz="457120">
              <a:spcBef>
                <a:spcPct val="20000"/>
              </a:spcBef>
              <a:spcAft>
                <a:spcPts val="1200"/>
              </a:spcAft>
            </a:pPr>
            <a:r>
              <a:rPr lang="en-US" sz="2800" b="1" dirty="0">
                <a:solidFill>
                  <a:prstClr val="white"/>
                </a:solidFill>
                <a:latin typeface="Arial"/>
                <a:cs typeface="Arial"/>
              </a:rPr>
              <a:t>Webinar Overview</a:t>
            </a:r>
          </a:p>
        </p:txBody>
      </p:sp>
    </p:spTree>
    <p:extLst>
      <p:ext uri="{BB962C8B-B14F-4D97-AF65-F5344CB8AC3E}">
        <p14:creationId xmlns:p14="http://schemas.microsoft.com/office/powerpoint/2010/main" val="5258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2" y="650990"/>
            <a:ext cx="7770674" cy="1007619"/>
          </a:xfrm>
        </p:spPr>
        <p:txBody>
          <a:bodyPr/>
          <a:lstStyle/>
          <a:p>
            <a:r>
              <a:rPr lang="en-US" sz="3200" b="1" dirty="0">
                <a:latin typeface="+mj-lt"/>
              </a:rPr>
              <a:t/>
            </a:r>
            <a:br>
              <a:rPr lang="en-US" sz="3200" b="1" dirty="0">
                <a:latin typeface="+mj-lt"/>
              </a:rPr>
            </a:br>
            <a:r>
              <a:rPr lang="en-US" dirty="0">
                <a:latin typeface="Arial" panose="020B0604020202020204" pitchFamily="34" charset="0"/>
                <a:cs typeface="Arial" panose="020B0604020202020204" pitchFamily="34" charset="0"/>
              </a:rPr>
              <a:t>Who We Are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857" y="4634911"/>
            <a:ext cx="1643061" cy="17060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051" y="2204406"/>
            <a:ext cx="1707761" cy="1707761"/>
          </a:xfrm>
          <a:prstGeom prst="rect">
            <a:avLst/>
          </a:prstGeom>
        </p:spPr>
      </p:pic>
      <p:sp>
        <p:nvSpPr>
          <p:cNvPr id="5" name="Rectangle 4"/>
          <p:cNvSpPr/>
          <p:nvPr/>
        </p:nvSpPr>
        <p:spPr>
          <a:xfrm>
            <a:off x="7084875" y="2204406"/>
            <a:ext cx="1802921" cy="1477328"/>
          </a:xfrm>
          <a:prstGeom prst="rect">
            <a:avLst/>
          </a:prstGeom>
        </p:spPr>
        <p:txBody>
          <a:bodyPr wrap="square">
            <a:spAutoFit/>
          </a:bodyPr>
          <a:lstStyle/>
          <a:p>
            <a:r>
              <a:rPr lang="en-US" b="1" dirty="0">
                <a:solidFill>
                  <a:schemeClr val="accent2"/>
                </a:solidFill>
              </a:rPr>
              <a:t>KEN THOMPSON</a:t>
            </a:r>
          </a:p>
          <a:p>
            <a:r>
              <a:rPr lang="en-US" b="1" i="1" dirty="0"/>
              <a:t>Senior </a:t>
            </a:r>
            <a:r>
              <a:rPr lang="en-US" b="1" i="1" dirty="0" smtClean="0"/>
              <a:t>Fellow</a:t>
            </a:r>
          </a:p>
          <a:p>
            <a:r>
              <a:rPr lang="en-US" b="1" dirty="0" smtClean="0"/>
              <a:t>Aspen Forum for Community Solutions</a:t>
            </a:r>
            <a:endParaRPr lang="en-US" b="1" dirty="0"/>
          </a:p>
        </p:txBody>
      </p:sp>
      <p:sp>
        <p:nvSpPr>
          <p:cNvPr id="6" name="Rectangle 5"/>
          <p:cNvSpPr/>
          <p:nvPr/>
        </p:nvSpPr>
        <p:spPr>
          <a:xfrm>
            <a:off x="4401790" y="4586624"/>
            <a:ext cx="2313603" cy="1754326"/>
          </a:xfrm>
          <a:prstGeom prst="rect">
            <a:avLst/>
          </a:prstGeom>
        </p:spPr>
        <p:txBody>
          <a:bodyPr wrap="square">
            <a:spAutoFit/>
          </a:bodyPr>
          <a:lstStyle/>
          <a:p>
            <a:r>
              <a:rPr lang="en-US" b="1" dirty="0">
                <a:solidFill>
                  <a:schemeClr val="accent2"/>
                </a:solidFill>
              </a:rPr>
              <a:t>EMMA UMAN</a:t>
            </a:r>
          </a:p>
          <a:p>
            <a:r>
              <a:rPr lang="en-US" b="1" i="1" dirty="0"/>
              <a:t>Program Manager</a:t>
            </a:r>
          </a:p>
          <a:p>
            <a:r>
              <a:rPr lang="en-US" b="1" dirty="0"/>
              <a:t>100K Demonstration </a:t>
            </a:r>
            <a:r>
              <a:rPr lang="en-US" b="1" dirty="0" smtClean="0"/>
              <a:t>Cities, Aspen Forum for Community Solutions</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19" y="2245042"/>
            <a:ext cx="1254791" cy="1673055"/>
          </a:xfrm>
          <a:prstGeom prst="rect">
            <a:avLst/>
          </a:prstGeom>
        </p:spPr>
      </p:pic>
      <p:sp>
        <p:nvSpPr>
          <p:cNvPr id="8" name="Rectangle 7"/>
          <p:cNvSpPr/>
          <p:nvPr/>
        </p:nvSpPr>
        <p:spPr>
          <a:xfrm>
            <a:off x="2240585" y="2267357"/>
            <a:ext cx="2313603" cy="1754326"/>
          </a:xfrm>
          <a:prstGeom prst="rect">
            <a:avLst/>
          </a:prstGeom>
        </p:spPr>
        <p:txBody>
          <a:bodyPr wrap="square">
            <a:spAutoFit/>
          </a:bodyPr>
          <a:lstStyle/>
          <a:p>
            <a:r>
              <a:rPr lang="en-US" b="1" dirty="0" smtClean="0">
                <a:solidFill>
                  <a:schemeClr val="accent2"/>
                </a:solidFill>
              </a:rPr>
              <a:t>NICOLE JOLLY</a:t>
            </a:r>
            <a:endParaRPr lang="en-US" b="1" dirty="0">
              <a:solidFill>
                <a:schemeClr val="accent2"/>
              </a:solidFill>
            </a:endParaRPr>
          </a:p>
          <a:p>
            <a:r>
              <a:rPr lang="en-US" b="1" i="1" dirty="0" smtClean="0"/>
              <a:t>Senior Program Manager, EMPLOY</a:t>
            </a:r>
          </a:p>
          <a:p>
            <a:r>
              <a:rPr lang="en-US" b="1" dirty="0" smtClean="0"/>
              <a:t>Cowen Institute, Tulane University</a:t>
            </a:r>
            <a:endParaRPr lang="en-US" b="1" dirty="0"/>
          </a:p>
          <a:p>
            <a:endParaRPr lang="en-US" b="1" i="1" dirty="0"/>
          </a:p>
        </p:txBody>
      </p:sp>
    </p:spTree>
    <p:extLst>
      <p:ext uri="{BB962C8B-B14F-4D97-AF65-F5344CB8AC3E}">
        <p14:creationId xmlns:p14="http://schemas.microsoft.com/office/powerpoint/2010/main" val="31925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0" y="1521572"/>
            <a:ext cx="7770675" cy="313531"/>
          </a:xfrm>
        </p:spPr>
        <p:txBody>
          <a:bodyPr/>
          <a:lstStyle/>
          <a:p>
            <a:r>
              <a:rPr lang="en-US" sz="2000" dirty="0"/>
              <a:t>Three initiatives, one vision</a:t>
            </a:r>
          </a:p>
        </p:txBody>
      </p:sp>
      <p:sp>
        <p:nvSpPr>
          <p:cNvPr id="3" name="Title 2"/>
          <p:cNvSpPr>
            <a:spLocks noGrp="1"/>
          </p:cNvSpPr>
          <p:nvPr>
            <p:ph type="title"/>
          </p:nvPr>
        </p:nvSpPr>
        <p:spPr>
          <a:xfrm>
            <a:off x="419641" y="476824"/>
            <a:ext cx="7770674" cy="1007619"/>
          </a:xfrm>
        </p:spPr>
        <p:txBody>
          <a:bodyPr/>
          <a:lstStyle/>
          <a:p>
            <a:r>
              <a:rPr lang="en-US" dirty="0"/>
              <a:t>Our Work	</a:t>
            </a:r>
          </a:p>
        </p:txBody>
      </p:sp>
      <p:pic>
        <p:nvPicPr>
          <p:cNvPr id="7" name="Picture 6"/>
          <p:cNvPicPr>
            <a:picLocks noChangeAspect="1"/>
          </p:cNvPicPr>
          <p:nvPr/>
        </p:nvPicPr>
        <p:blipFill>
          <a:blip r:embed="rId3"/>
          <a:stretch>
            <a:fillRect/>
          </a:stretch>
        </p:blipFill>
        <p:spPr>
          <a:xfrm>
            <a:off x="2978352" y="1839313"/>
            <a:ext cx="3420374" cy="4592330"/>
          </a:xfrm>
          <a:prstGeom prst="rect">
            <a:avLst/>
          </a:prstGeom>
        </p:spPr>
      </p:pic>
      <p:sp>
        <p:nvSpPr>
          <p:cNvPr id="13" name="TextBox 12"/>
          <p:cNvSpPr txBox="1"/>
          <p:nvPr/>
        </p:nvSpPr>
        <p:spPr>
          <a:xfrm>
            <a:off x="324473" y="4918820"/>
            <a:ext cx="2790581" cy="1600438"/>
          </a:xfrm>
          <a:prstGeom prst="rect">
            <a:avLst/>
          </a:prstGeom>
          <a:noFill/>
        </p:spPr>
        <p:txBody>
          <a:bodyPr wrap="square" rtlCol="0">
            <a:spAutoFit/>
          </a:bodyPr>
          <a:lstStyle/>
          <a:p>
            <a:pPr algn="r"/>
            <a:r>
              <a:rPr lang="en-US" sz="1400" b="1" dirty="0">
                <a:solidFill>
                  <a:srgbClr val="3D3935"/>
                </a:solidFill>
                <a:latin typeface="Arial"/>
                <a:cs typeface="Arial"/>
              </a:rPr>
              <a:t>Opportunity Youth Incentive Fund (2012)</a:t>
            </a:r>
          </a:p>
          <a:p>
            <a:pPr algn="r"/>
            <a:r>
              <a:rPr lang="en-US" sz="1400" dirty="0">
                <a:solidFill>
                  <a:srgbClr val="3D3935"/>
                </a:solidFill>
                <a:latin typeface="Arial"/>
                <a:cs typeface="Arial"/>
              </a:rPr>
              <a:t>Support backbone organizations in 21 communities to build and deepen pathways to education and employment for opportunity youth</a:t>
            </a:r>
          </a:p>
        </p:txBody>
      </p:sp>
      <p:sp>
        <p:nvSpPr>
          <p:cNvPr id="14" name="TextBox 13"/>
          <p:cNvSpPr txBox="1"/>
          <p:nvPr/>
        </p:nvSpPr>
        <p:spPr>
          <a:xfrm>
            <a:off x="257497" y="2976427"/>
            <a:ext cx="2695413" cy="1384995"/>
          </a:xfrm>
          <a:prstGeom prst="rect">
            <a:avLst/>
          </a:prstGeom>
          <a:noFill/>
        </p:spPr>
        <p:txBody>
          <a:bodyPr wrap="square" rtlCol="0">
            <a:spAutoFit/>
          </a:bodyPr>
          <a:lstStyle/>
          <a:p>
            <a:pPr algn="r"/>
            <a:r>
              <a:rPr lang="en-US" sz="1400" b="1" dirty="0">
                <a:solidFill>
                  <a:srgbClr val="3D3935"/>
                </a:solidFill>
                <a:latin typeface="Arial"/>
                <a:cs typeface="Arial"/>
              </a:rPr>
              <a:t>Opportunity Works (2014)</a:t>
            </a:r>
          </a:p>
          <a:p>
            <a:pPr algn="r"/>
            <a:r>
              <a:rPr lang="en-US" sz="1400" dirty="0">
                <a:solidFill>
                  <a:srgbClr val="3D3935"/>
                </a:solidFill>
                <a:latin typeface="Arial"/>
                <a:cs typeface="Arial"/>
              </a:rPr>
              <a:t>Build evidence base of what works to improve the credential attainment of opportunity youth in 7 communities with emphasis on boys and men of color </a:t>
            </a:r>
          </a:p>
        </p:txBody>
      </p:sp>
      <p:sp>
        <p:nvSpPr>
          <p:cNvPr id="15" name="TextBox 14"/>
          <p:cNvSpPr txBox="1"/>
          <p:nvPr/>
        </p:nvSpPr>
        <p:spPr>
          <a:xfrm>
            <a:off x="6470837" y="1344274"/>
            <a:ext cx="2530884" cy="2031325"/>
          </a:xfrm>
          <a:prstGeom prst="rect">
            <a:avLst/>
          </a:prstGeom>
          <a:noFill/>
        </p:spPr>
        <p:txBody>
          <a:bodyPr wrap="square" rtlCol="0">
            <a:spAutoFit/>
          </a:bodyPr>
          <a:lstStyle/>
          <a:p>
            <a:r>
              <a:rPr lang="en-US" sz="1400" b="1" dirty="0">
                <a:solidFill>
                  <a:srgbClr val="3D3935"/>
                </a:solidFill>
                <a:latin typeface="Arial"/>
                <a:cs typeface="Arial"/>
              </a:rPr>
              <a:t>100,000 Opportunities Initiative Demonstration Cities (2015)</a:t>
            </a:r>
          </a:p>
          <a:p>
            <a:r>
              <a:rPr lang="en-US" sz="1400" dirty="0">
                <a:solidFill>
                  <a:srgbClr val="3D3935"/>
                </a:solidFill>
                <a:latin typeface="Arial"/>
                <a:cs typeface="Arial"/>
              </a:rPr>
              <a:t>Coordinate education and training providers and align with private sector commitment to hire opportunity youth in 5 communities</a:t>
            </a:r>
          </a:p>
        </p:txBody>
      </p:sp>
      <p:sp>
        <p:nvSpPr>
          <p:cNvPr id="16" name="TextBox 15"/>
          <p:cNvSpPr txBox="1"/>
          <p:nvPr/>
        </p:nvSpPr>
        <p:spPr>
          <a:xfrm>
            <a:off x="6424168" y="3639829"/>
            <a:ext cx="2530884" cy="1169551"/>
          </a:xfrm>
          <a:prstGeom prst="rect">
            <a:avLst/>
          </a:prstGeom>
          <a:noFill/>
        </p:spPr>
        <p:txBody>
          <a:bodyPr wrap="square" rtlCol="0">
            <a:spAutoFit/>
          </a:bodyPr>
          <a:lstStyle/>
          <a:p>
            <a:r>
              <a:rPr lang="en-US" sz="1400" b="1" dirty="0">
                <a:solidFill>
                  <a:srgbClr val="3D3935"/>
                </a:solidFill>
                <a:latin typeface="Arial"/>
                <a:cs typeface="Arial"/>
              </a:rPr>
              <a:t>Pathways to Careers Fund </a:t>
            </a:r>
          </a:p>
          <a:p>
            <a:r>
              <a:rPr lang="en-US" sz="1400" dirty="0">
                <a:solidFill>
                  <a:srgbClr val="3D3935"/>
                </a:solidFill>
                <a:latin typeface="Arial"/>
                <a:cs typeface="Arial"/>
              </a:rPr>
              <a:t>Create, accelerate and expand innovative career pathways for opportunity youth </a:t>
            </a:r>
          </a:p>
        </p:txBody>
      </p:sp>
      <p:cxnSp>
        <p:nvCxnSpPr>
          <p:cNvPr id="17" name="Straight Connector 16"/>
          <p:cNvCxnSpPr/>
          <p:nvPr/>
        </p:nvCxnSpPr>
        <p:spPr>
          <a:xfrm flipH="1">
            <a:off x="3115054" y="4918820"/>
            <a:ext cx="1573485" cy="269010"/>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2952910" y="3279117"/>
            <a:ext cx="897906" cy="254708"/>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4380000" flipH="1" flipV="1">
            <a:off x="5974540" y="3310847"/>
            <a:ext cx="445" cy="655443"/>
          </a:xfrm>
          <a:prstGeom prst="line">
            <a:avLst/>
          </a:prstGeom>
          <a:ln w="3175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5072374" y="2435583"/>
            <a:ext cx="1151897" cy="970888"/>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026608" y="6556387"/>
            <a:ext cx="5837027" cy="246221"/>
          </a:xfrm>
          <a:prstGeom prst="rect">
            <a:avLst/>
          </a:prstGeom>
          <a:noFill/>
        </p:spPr>
        <p:txBody>
          <a:bodyPr wrap="square" rtlCol="0">
            <a:spAutoFit/>
          </a:bodyPr>
          <a:lstStyle/>
          <a:p>
            <a:pPr algn="r"/>
            <a:r>
              <a:rPr lang="en-US" sz="1000" i="1" dirty="0">
                <a:latin typeface="Arial"/>
                <a:cs typeface="Arial"/>
              </a:rPr>
              <a:t>Tree visual from https://</a:t>
            </a:r>
            <a:r>
              <a:rPr lang="en-US" sz="1000" i="1" dirty="0" err="1">
                <a:latin typeface="Arial"/>
                <a:cs typeface="Arial"/>
              </a:rPr>
              <a:t>johnwoodcockillustration.wordpress.com</a:t>
            </a:r>
            <a:endParaRPr lang="en-US" sz="1000" i="1" dirty="0">
              <a:latin typeface="Arial"/>
              <a:cs typeface="Arial"/>
            </a:endParaRPr>
          </a:p>
        </p:txBody>
      </p:sp>
    </p:spTree>
    <p:extLst>
      <p:ext uri="{BB962C8B-B14F-4D97-AF65-F5344CB8AC3E}">
        <p14:creationId xmlns:p14="http://schemas.microsoft.com/office/powerpoint/2010/main" val="20506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698202"/>
            <a:ext cx="7770674" cy="1007619"/>
          </a:xfrm>
        </p:spPr>
        <p:txBody>
          <a:bodyPr/>
          <a:lstStyle/>
          <a:p>
            <a:r>
              <a:rPr lang="en-US" dirty="0"/>
              <a:t>Our Communities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43" r="1567"/>
          <a:stretch/>
        </p:blipFill>
        <p:spPr>
          <a:xfrm>
            <a:off x="98738" y="1880559"/>
            <a:ext cx="9040483" cy="4679830"/>
          </a:xfrm>
          <a:prstGeom prst="rect">
            <a:avLst/>
          </a:prstGeom>
        </p:spPr>
      </p:pic>
    </p:spTree>
    <p:extLst>
      <p:ext uri="{BB962C8B-B14F-4D97-AF65-F5344CB8AC3E}">
        <p14:creationId xmlns:p14="http://schemas.microsoft.com/office/powerpoint/2010/main" val="8397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1" y="1444537"/>
            <a:ext cx="7770675" cy="313531"/>
          </a:xfrm>
        </p:spPr>
        <p:txBody>
          <a:bodyPr/>
          <a:lstStyle/>
          <a:p>
            <a:r>
              <a:rPr lang="en-US" sz="2000" dirty="0"/>
              <a:t>Employer </a:t>
            </a:r>
            <a:r>
              <a:rPr lang="en-US" sz="2000" dirty="0" smtClean="0"/>
              <a:t>Coalition</a:t>
            </a:r>
            <a:endParaRPr lang="en-US" sz="2000" dirty="0"/>
          </a:p>
          <a:p>
            <a:endParaRPr lang="en-US" dirty="0"/>
          </a:p>
        </p:txBody>
      </p:sp>
      <p:sp>
        <p:nvSpPr>
          <p:cNvPr id="3" name="Title 2"/>
          <p:cNvSpPr>
            <a:spLocks noGrp="1"/>
          </p:cNvSpPr>
          <p:nvPr>
            <p:ph type="title"/>
          </p:nvPr>
        </p:nvSpPr>
        <p:spPr>
          <a:xfrm>
            <a:off x="419641" y="353966"/>
            <a:ext cx="7770674" cy="1007619"/>
          </a:xfrm>
        </p:spPr>
        <p:txBody>
          <a:bodyPr/>
          <a:lstStyle/>
          <a:p>
            <a:r>
              <a:rPr lang="en-US" dirty="0"/>
              <a:t>100,000 Opportunities Initiative</a:t>
            </a:r>
          </a:p>
        </p:txBody>
      </p:sp>
      <p:pic>
        <p:nvPicPr>
          <p:cNvPr id="49" name="Picture 48"/>
          <p:cNvPicPr>
            <a:picLocks noChangeAspect="1"/>
          </p:cNvPicPr>
          <p:nvPr/>
        </p:nvPicPr>
        <p:blipFill>
          <a:blip r:embed="rId3"/>
          <a:stretch>
            <a:fillRect/>
          </a:stretch>
        </p:blipFill>
        <p:spPr>
          <a:xfrm>
            <a:off x="741872" y="1784690"/>
            <a:ext cx="7748219" cy="5066969"/>
          </a:xfrm>
          <a:prstGeom prst="rect">
            <a:avLst/>
          </a:prstGeom>
        </p:spPr>
      </p:pic>
    </p:spTree>
    <p:extLst>
      <p:ext uri="{BB962C8B-B14F-4D97-AF65-F5344CB8AC3E}">
        <p14:creationId xmlns:p14="http://schemas.microsoft.com/office/powerpoint/2010/main" val="11350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2" y="1570121"/>
            <a:ext cx="7770675" cy="313531"/>
          </a:xfrm>
        </p:spPr>
        <p:txBody>
          <a:bodyPr/>
          <a:lstStyle/>
          <a:p>
            <a:r>
              <a:rPr lang="en-US" sz="2000" dirty="0"/>
              <a:t>Key Strategies</a:t>
            </a:r>
          </a:p>
          <a:p>
            <a:endParaRPr lang="en-US" sz="2000" dirty="0"/>
          </a:p>
        </p:txBody>
      </p:sp>
      <p:sp>
        <p:nvSpPr>
          <p:cNvPr id="3" name="Title 2"/>
          <p:cNvSpPr>
            <a:spLocks noGrp="1"/>
          </p:cNvSpPr>
          <p:nvPr>
            <p:ph type="title"/>
          </p:nvPr>
        </p:nvSpPr>
        <p:spPr>
          <a:xfrm>
            <a:off x="363921" y="461700"/>
            <a:ext cx="7770674" cy="1007619"/>
          </a:xfrm>
        </p:spPr>
        <p:txBody>
          <a:bodyPr/>
          <a:lstStyle/>
          <a:p>
            <a:r>
              <a:rPr lang="en-US" dirty="0"/>
              <a:t>100,000 Opportunities Demonstration Cities</a:t>
            </a:r>
          </a:p>
        </p:txBody>
      </p:sp>
      <p:sp>
        <p:nvSpPr>
          <p:cNvPr id="4" name="TextBox 3"/>
          <p:cNvSpPr txBox="1"/>
          <p:nvPr/>
        </p:nvSpPr>
        <p:spPr>
          <a:xfrm>
            <a:off x="419641" y="1984454"/>
            <a:ext cx="7659234" cy="3139321"/>
          </a:xfrm>
          <a:prstGeom prst="rect">
            <a:avLst/>
          </a:prstGeom>
          <a:noFill/>
        </p:spPr>
        <p:txBody>
          <a:bodyPr wrap="square" rtlCol="0">
            <a:spAutoFit/>
          </a:bodyPr>
          <a:lstStyle/>
          <a:p>
            <a:pPr marL="457200" indent="-457200">
              <a:spcAft>
                <a:spcPts val="1200"/>
              </a:spcAft>
              <a:buFont typeface="+mj-lt"/>
              <a:buAutoNum type="arabicPeriod"/>
            </a:pPr>
            <a:r>
              <a:rPr lang="en-US" sz="2400" dirty="0"/>
              <a:t>Support a robust cross-system collaborative effort coordinated by backbone partners</a:t>
            </a:r>
          </a:p>
          <a:p>
            <a:pPr marL="457200" indent="-457200">
              <a:spcAft>
                <a:spcPts val="1200"/>
              </a:spcAft>
              <a:buFont typeface="+mj-lt"/>
              <a:buAutoNum type="arabicPeriod"/>
            </a:pPr>
            <a:r>
              <a:rPr lang="en-US" sz="2400" dirty="0"/>
              <a:t>National learning community and technical assistance</a:t>
            </a:r>
          </a:p>
          <a:p>
            <a:pPr marL="457200" indent="-457200">
              <a:spcAft>
                <a:spcPts val="1200"/>
              </a:spcAft>
              <a:buFont typeface="+mj-lt"/>
              <a:buAutoNum type="arabicPeriod"/>
            </a:pPr>
            <a:r>
              <a:rPr lang="en-US" sz="2400" dirty="0"/>
              <a:t>Documentation and codification captured and shared with the field</a:t>
            </a:r>
          </a:p>
          <a:p>
            <a:pPr marL="457200" indent="-457200">
              <a:spcAft>
                <a:spcPts val="1200"/>
              </a:spcAft>
              <a:buFont typeface="+mj-lt"/>
              <a:buAutoNum type="arabicPeriod"/>
            </a:pPr>
            <a:r>
              <a:rPr lang="en-US" sz="2400" dirty="0"/>
              <a:t>Direct investment to bridge supply and demand to create employer-connected pathways</a:t>
            </a:r>
          </a:p>
        </p:txBody>
      </p:sp>
    </p:spTree>
    <p:extLst>
      <p:ext uri="{BB962C8B-B14F-4D97-AF65-F5344CB8AC3E}">
        <p14:creationId xmlns:p14="http://schemas.microsoft.com/office/powerpoint/2010/main" val="29110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718868"/>
            <a:ext cx="7770674" cy="1007619"/>
          </a:xfrm>
        </p:spPr>
        <p:txBody>
          <a:bodyPr/>
          <a:lstStyle/>
          <a:p>
            <a:r>
              <a:rPr lang="en-US" dirty="0">
                <a:solidFill>
                  <a:schemeClr val="tx1"/>
                </a:solidFill>
              </a:rPr>
              <a:t/>
            </a:r>
            <a:br>
              <a:rPr lang="en-US" dirty="0">
                <a:solidFill>
                  <a:schemeClr val="tx1"/>
                </a:solidFill>
              </a:rPr>
            </a:br>
            <a:r>
              <a:rPr lang="en-US" dirty="0"/>
              <a:t>100,000 Opportunities Demonstration </a:t>
            </a:r>
            <a:r>
              <a:rPr lang="en-US" dirty="0" smtClean="0"/>
              <a:t>Cities</a:t>
            </a:r>
            <a:endParaRPr lang="en-US" dirty="0"/>
          </a:p>
        </p:txBody>
      </p:sp>
      <p:sp>
        <p:nvSpPr>
          <p:cNvPr id="6" name="Text Placeholder 1"/>
          <p:cNvSpPr>
            <a:spLocks noGrp="1"/>
          </p:cNvSpPr>
          <p:nvPr>
            <p:ph type="body" sz="quarter" idx="10"/>
          </p:nvPr>
        </p:nvSpPr>
        <p:spPr>
          <a:xfrm>
            <a:off x="419642" y="1815157"/>
            <a:ext cx="7770675" cy="313531"/>
          </a:xfrm>
        </p:spPr>
        <p:txBody>
          <a:bodyPr/>
          <a:lstStyle/>
          <a:p>
            <a:r>
              <a:rPr lang="en-US" sz="2000" dirty="0" smtClean="0"/>
              <a:t>New Orleans Backbone Partner/Collaborative</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18" y="2795154"/>
            <a:ext cx="2729345" cy="27293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240" y="3356106"/>
            <a:ext cx="4115738" cy="1371913"/>
          </a:xfrm>
          <a:prstGeom prst="rect">
            <a:avLst/>
          </a:prstGeom>
        </p:spPr>
      </p:pic>
    </p:spTree>
    <p:extLst>
      <p:ext uri="{BB962C8B-B14F-4D97-AF65-F5344CB8AC3E}">
        <p14:creationId xmlns:p14="http://schemas.microsoft.com/office/powerpoint/2010/main" val="9342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1544" y="1756823"/>
            <a:ext cx="8008723" cy="1012546"/>
          </a:xfrm>
        </p:spPr>
        <p:txBody>
          <a:bodyPr>
            <a:noAutofit/>
          </a:bodyPr>
          <a:lstStyle/>
          <a:p>
            <a:pPr marL="0" indent="0">
              <a:buNone/>
            </a:pPr>
            <a:r>
              <a:rPr lang="en-US" sz="1800" i="1" dirty="0"/>
              <a:t>EMPLOY is a cross-sector collaborative working to decrease the number of disconnected youth in New Orleans by engaging them in quality education and employment pathways. We envision a community where all young people in New Orleans are able to realize their educational and employment potential.</a:t>
            </a:r>
            <a:endParaRPr lang="en-US" sz="1800" dirty="0"/>
          </a:p>
        </p:txBody>
      </p:sp>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340" y="970976"/>
            <a:ext cx="2169319" cy="7227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nvGraphicFramePr>
        <p:xfrm>
          <a:off x="1223486" y="3005726"/>
          <a:ext cx="6697028" cy="302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7874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1.00000000000000000000E+000&quot;&gt;&lt;m_msothmcolidx val=&quot;0&quot;/&gt;&lt;m_rgb r=&quot;6a&quot; g=&quot;7f&quot; b=&quot;10&quot;/&gt;&lt;m_ppcolschidx tagver0=&quot;23004&quot; tagname0=&quot;m_ppcolschidxUNRECOGNIZED&quot; val=&quot;0&quot;/&gt;&lt;m_nBrightness val=&quot;0&quot;/&gt;&lt;/elem&gt;&lt;elem m_fUsage=&quot;9.00000000000000020000E-001&quot;&gt;&lt;m_msothmcolidx val=&quot;0&quot;/&gt;&lt;m_rgb r=&quot;9a&quot; g=&quot;9b&quot; b=&quot;9c&quot;/&gt;&lt;m_ppcolschidx tagver0=&quot;23004&quot; tagname0=&quot;m_ppcolschidxUNRECOGNIZED&quot; val=&quot;0&quot;/&gt;&lt;m_nBrightness val=&quot;0&quot;/&gt;&lt;/elem&gt;&lt;elem m_fUsage=&quot;8.10000000000000050000E-001&quot;&gt;&lt;m_msothmcolidx val=&quot;0&quot;/&gt;&lt;m_rgb r=&quot;f2&quot; g=&quot;64&quot; b=&quot;22&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00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00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16817</TotalTime>
  <Words>1269</Words>
  <Application>Microsoft Office PowerPoint</Application>
  <PresentationFormat>On-screen Show (4:3)</PresentationFormat>
  <Paragraphs>130</Paragraphs>
  <Slides>20</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0" baseType="lpstr">
      <vt:lpstr>MS Mincho</vt:lpstr>
      <vt:lpstr>Arial</vt:lpstr>
      <vt:lpstr>Avenir LT Std 45 Book</vt:lpstr>
      <vt:lpstr>Avenir LT Std 65 Medium</vt:lpstr>
      <vt:lpstr>Calibri</vt:lpstr>
      <vt:lpstr>Symbol</vt:lpstr>
      <vt:lpstr>Times New Roman</vt:lpstr>
      <vt:lpstr>100K</vt:lpstr>
      <vt:lpstr>1_100K</vt:lpstr>
      <vt:lpstr>think-cell Slide</vt:lpstr>
      <vt:lpstr>PowerPoint Presentation</vt:lpstr>
      <vt:lpstr>PowerPoint Presentation</vt:lpstr>
      <vt:lpstr> Who We Are</vt:lpstr>
      <vt:lpstr>Our Work </vt:lpstr>
      <vt:lpstr>Our Communities</vt:lpstr>
      <vt:lpstr>100,000 Opportunities Initiative</vt:lpstr>
      <vt:lpstr>100,000 Opportunities Demonstration Cities</vt:lpstr>
      <vt:lpstr> 100,000 Opportunities Demonstration Cities</vt:lpstr>
      <vt:lpstr>PowerPoint Presentation</vt:lpstr>
      <vt:lpstr>New Orleans 100K Demonstration City Plan</vt:lpstr>
      <vt:lpstr>Pathways to Careers Fund Eligibility Criteria</vt:lpstr>
      <vt:lpstr>Pathways to Careers Fund Preferred Eligibility Criteria</vt:lpstr>
      <vt:lpstr>Pathways to Careers Fund Learning Plan</vt:lpstr>
      <vt:lpstr>Pathways to Careers Fund Learning Plan</vt:lpstr>
      <vt:lpstr>Pathways to Careers Fund Learning Plan</vt:lpstr>
      <vt:lpstr>Pathways to Careers Fund – Aspen Learning Plan</vt:lpstr>
      <vt:lpstr>Applying to the Pathways to Careers Fund</vt:lpstr>
      <vt:lpstr>Applying to the Pathways to Careers Fund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Uman</dc:creator>
  <cp:lastModifiedBy>Kostuk, Christina</cp:lastModifiedBy>
  <cp:revision>444</cp:revision>
  <cp:lastPrinted>2017-01-17T20:55:58Z</cp:lastPrinted>
  <dcterms:created xsi:type="dcterms:W3CDTF">2016-02-03T19:51:25Z</dcterms:created>
  <dcterms:modified xsi:type="dcterms:W3CDTF">2017-02-01T20:08:05Z</dcterms:modified>
</cp:coreProperties>
</file>